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0.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8" r:id="rId3"/>
    <p:sldId id="257" r:id="rId4"/>
    <p:sldId id="260" r:id="rId5"/>
    <p:sldId id="275" r:id="rId6"/>
    <p:sldId id="284" r:id="rId7"/>
    <p:sldId id="261" r:id="rId8"/>
    <p:sldId id="263" r:id="rId9"/>
    <p:sldId id="264" r:id="rId10"/>
    <p:sldId id="266" r:id="rId11"/>
    <p:sldId id="267" r:id="rId12"/>
    <p:sldId id="285" r:id="rId13"/>
    <p:sldId id="269" r:id="rId14"/>
    <p:sldId id="270" r:id="rId15"/>
    <p:sldId id="299" r:id="rId16"/>
    <p:sldId id="302" r:id="rId17"/>
    <p:sldId id="300" r:id="rId18"/>
    <p:sldId id="286" r:id="rId19"/>
    <p:sldId id="287" r:id="rId20"/>
    <p:sldId id="288" r:id="rId21"/>
    <p:sldId id="289" r:id="rId22"/>
    <p:sldId id="290" r:id="rId23"/>
    <p:sldId id="292" r:id="rId24"/>
    <p:sldId id="291" r:id="rId25"/>
    <p:sldId id="293" r:id="rId26"/>
    <p:sldId id="294" r:id="rId27"/>
    <p:sldId id="295" r:id="rId28"/>
    <p:sldId id="297" r:id="rId29"/>
    <p:sldId id="296" r:id="rId30"/>
    <p:sldId id="298" r:id="rId31"/>
    <p:sldId id="271" r:id="rId32"/>
    <p:sldId id="272" r:id="rId33"/>
    <p:sldId id="273" r:id="rId34"/>
    <p:sldId id="277" r:id="rId35"/>
    <p:sldId id="276" r:id="rId36"/>
    <p:sldId id="303" r:id="rId37"/>
    <p:sldId id="304" r:id="rId38"/>
    <p:sldId id="279" r:id="rId39"/>
    <p:sldId id="280" r:id="rId40"/>
    <p:sldId id="274" r:id="rId41"/>
    <p:sldId id="308" r:id="rId42"/>
    <p:sldId id="309" r:id="rId43"/>
    <p:sldId id="310" r:id="rId44"/>
    <p:sldId id="311" r:id="rId45"/>
    <p:sldId id="312" r:id="rId46"/>
    <p:sldId id="283" r:id="rId4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92" autoAdjust="0"/>
    <p:restoredTop sz="90123" autoAdjust="0"/>
  </p:normalViewPr>
  <p:slideViewPr>
    <p:cSldViewPr>
      <p:cViewPr varScale="1">
        <p:scale>
          <a:sx n="67" d="100"/>
          <a:sy n="67" d="100"/>
        </p:scale>
        <p:origin x="11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12457" cy="4622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996" y="2"/>
            <a:ext cx="3012457" cy="462247"/>
          </a:xfrm>
          <a:prstGeom prst="rect">
            <a:avLst/>
          </a:prstGeom>
        </p:spPr>
        <p:txBody>
          <a:bodyPr vert="horz" lIns="91440" tIns="45720" rIns="91440" bIns="45720" rtlCol="0"/>
          <a:lstStyle>
            <a:lvl1pPr algn="r">
              <a:defRPr sz="1200"/>
            </a:lvl1pPr>
          </a:lstStyle>
          <a:p>
            <a:fld id="{2995C02D-CFCF-489C-B9D2-701594F41897}" type="datetimeFigureOut">
              <a:rPr lang="en-US" smtClean="0"/>
              <a:t>10/26/2015</a:t>
            </a:fld>
            <a:endParaRPr lang="en-US"/>
          </a:p>
        </p:txBody>
      </p:sp>
      <p:sp>
        <p:nvSpPr>
          <p:cNvPr id="4" name="Footer Placeholder 3"/>
          <p:cNvSpPr>
            <a:spLocks noGrp="1"/>
          </p:cNvSpPr>
          <p:nvPr>
            <p:ph type="ftr" sz="quarter" idx="2"/>
          </p:nvPr>
        </p:nvSpPr>
        <p:spPr>
          <a:xfrm>
            <a:off x="1" y="8772354"/>
            <a:ext cx="3012457" cy="4622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996" y="8772354"/>
            <a:ext cx="3012457" cy="462247"/>
          </a:xfrm>
          <a:prstGeom prst="rect">
            <a:avLst/>
          </a:prstGeom>
        </p:spPr>
        <p:txBody>
          <a:bodyPr vert="horz" lIns="91440" tIns="45720" rIns="91440" bIns="45720" rtlCol="0" anchor="b"/>
          <a:lstStyle>
            <a:lvl1pPr algn="r">
              <a:defRPr sz="1200"/>
            </a:lvl1pPr>
          </a:lstStyle>
          <a:p>
            <a:fld id="{F63F86EC-1644-452C-9E1F-DD8100480B32}" type="slidenum">
              <a:rPr lang="en-US" smtClean="0"/>
              <a:t>‹#›</a:t>
            </a:fld>
            <a:endParaRPr lang="en-US"/>
          </a:p>
        </p:txBody>
      </p:sp>
    </p:spTree>
    <p:extLst>
      <p:ext uri="{BB962C8B-B14F-4D97-AF65-F5344CB8AC3E}">
        <p14:creationId xmlns:p14="http://schemas.microsoft.com/office/powerpoint/2010/main" val="19549200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1440" tIns="45720" rIns="91440" bIns="45720" rtlCol="0"/>
          <a:lstStyle>
            <a:lvl1pPr algn="r">
              <a:defRPr sz="1200"/>
            </a:lvl1pPr>
          </a:lstStyle>
          <a:p>
            <a:fld id="{813D8616-6360-4518-BA17-295E9CFCF176}" type="datetimeFigureOut">
              <a:rPr lang="en-US" smtClean="0"/>
              <a:pPr/>
              <a:t>10/26/2015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70"/>
            <a:ext cx="3011699"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1804"/>
          </a:xfrm>
          <a:prstGeom prst="rect">
            <a:avLst/>
          </a:prstGeom>
        </p:spPr>
        <p:txBody>
          <a:bodyPr vert="horz" lIns="91440" tIns="45720" rIns="91440" bIns="45720" rtlCol="0" anchor="b"/>
          <a:lstStyle>
            <a:lvl1pPr algn="r">
              <a:defRPr sz="1200"/>
            </a:lvl1pPr>
          </a:lstStyle>
          <a:p>
            <a:fld id="{6DCA51F0-419F-48A2-9C9F-80608FA3C20C}" type="slidenum">
              <a:rPr lang="en-US" smtClean="0"/>
              <a:pPr/>
              <a:t>‹#›</a:t>
            </a:fld>
            <a:endParaRPr lang="en-US"/>
          </a:p>
        </p:txBody>
      </p:sp>
    </p:spTree>
    <p:extLst>
      <p:ext uri="{BB962C8B-B14F-4D97-AF65-F5344CB8AC3E}">
        <p14:creationId xmlns:p14="http://schemas.microsoft.com/office/powerpoint/2010/main" val="28484800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1</a:t>
            </a:fld>
            <a:endParaRPr lang="en-US" dirty="0"/>
          </a:p>
        </p:txBody>
      </p:sp>
    </p:spTree>
    <p:extLst>
      <p:ext uri="{BB962C8B-B14F-4D97-AF65-F5344CB8AC3E}">
        <p14:creationId xmlns:p14="http://schemas.microsoft.com/office/powerpoint/2010/main" val="392095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11</a:t>
            </a:fld>
            <a:endParaRPr lang="en-US"/>
          </a:p>
        </p:txBody>
      </p:sp>
    </p:spTree>
    <p:extLst>
      <p:ext uri="{BB962C8B-B14F-4D97-AF65-F5344CB8AC3E}">
        <p14:creationId xmlns:p14="http://schemas.microsoft.com/office/powerpoint/2010/main" val="13656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12</a:t>
            </a:fld>
            <a:endParaRPr lang="en-US"/>
          </a:p>
        </p:txBody>
      </p:sp>
    </p:spTree>
    <p:extLst>
      <p:ext uri="{BB962C8B-B14F-4D97-AF65-F5344CB8AC3E}">
        <p14:creationId xmlns:p14="http://schemas.microsoft.com/office/powerpoint/2010/main" val="256174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7E9E9CB-EAA7-4F22-A314-2698FAA0DFCD}" type="slidenum">
              <a:rPr lang="fr-CA" altLang="en-US" smtClean="0">
                <a:latin typeface="Arial" pitchFamily="34" charset="0"/>
              </a:rPr>
              <a:pPr eaLnBrk="1" hangingPunct="1"/>
              <a:t>13</a:t>
            </a:fld>
            <a:endParaRPr lang="fr-CA" altLang="en-US" smtClean="0">
              <a:latin typeface="Arial" pitchFamily="34" charset="0"/>
            </a:endParaRPr>
          </a:p>
        </p:txBody>
      </p:sp>
    </p:spTree>
    <p:extLst>
      <p:ext uri="{BB962C8B-B14F-4D97-AF65-F5344CB8AC3E}">
        <p14:creationId xmlns:p14="http://schemas.microsoft.com/office/powerpoint/2010/main" val="2249922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3F09A94-D1AF-499A-8B61-3582A55B8CD1}" type="slidenum">
              <a:rPr lang="fr-CA" altLang="en-US" smtClean="0">
                <a:latin typeface="Arial" pitchFamily="34" charset="0"/>
              </a:rPr>
              <a:pPr eaLnBrk="1" hangingPunct="1"/>
              <a:t>14</a:t>
            </a:fld>
            <a:endParaRPr lang="fr-CA" altLang="en-US" smtClean="0">
              <a:latin typeface="Arial" pitchFamily="34" charset="0"/>
            </a:endParaRPr>
          </a:p>
        </p:txBody>
      </p:sp>
    </p:spTree>
    <p:extLst>
      <p:ext uri="{BB962C8B-B14F-4D97-AF65-F5344CB8AC3E}">
        <p14:creationId xmlns:p14="http://schemas.microsoft.com/office/powerpoint/2010/main" val="379255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19</a:t>
            </a:fld>
            <a:endParaRPr lang="en-US"/>
          </a:p>
        </p:txBody>
      </p:sp>
    </p:spTree>
    <p:extLst>
      <p:ext uri="{BB962C8B-B14F-4D97-AF65-F5344CB8AC3E}">
        <p14:creationId xmlns:p14="http://schemas.microsoft.com/office/powerpoint/2010/main" val="379733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20</a:t>
            </a:fld>
            <a:endParaRPr lang="en-US"/>
          </a:p>
        </p:txBody>
      </p:sp>
    </p:spTree>
    <p:extLst>
      <p:ext uri="{BB962C8B-B14F-4D97-AF65-F5344CB8AC3E}">
        <p14:creationId xmlns:p14="http://schemas.microsoft.com/office/powerpoint/2010/main" val="413749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21</a:t>
            </a:fld>
            <a:endParaRPr lang="en-US"/>
          </a:p>
        </p:txBody>
      </p:sp>
    </p:spTree>
    <p:extLst>
      <p:ext uri="{BB962C8B-B14F-4D97-AF65-F5344CB8AC3E}">
        <p14:creationId xmlns:p14="http://schemas.microsoft.com/office/powerpoint/2010/main" val="24985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22</a:t>
            </a:fld>
            <a:endParaRPr lang="en-US"/>
          </a:p>
        </p:txBody>
      </p:sp>
    </p:spTree>
    <p:extLst>
      <p:ext uri="{BB962C8B-B14F-4D97-AF65-F5344CB8AC3E}">
        <p14:creationId xmlns:p14="http://schemas.microsoft.com/office/powerpoint/2010/main" val="1779529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23</a:t>
            </a:fld>
            <a:endParaRPr lang="en-US"/>
          </a:p>
        </p:txBody>
      </p:sp>
    </p:spTree>
    <p:extLst>
      <p:ext uri="{BB962C8B-B14F-4D97-AF65-F5344CB8AC3E}">
        <p14:creationId xmlns:p14="http://schemas.microsoft.com/office/powerpoint/2010/main" val="281172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24</a:t>
            </a:fld>
            <a:endParaRPr lang="en-US"/>
          </a:p>
        </p:txBody>
      </p:sp>
    </p:spTree>
    <p:extLst>
      <p:ext uri="{BB962C8B-B14F-4D97-AF65-F5344CB8AC3E}">
        <p14:creationId xmlns:p14="http://schemas.microsoft.com/office/powerpoint/2010/main" val="804800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2</a:t>
            </a:fld>
            <a:endParaRPr lang="en-US" dirty="0"/>
          </a:p>
        </p:txBody>
      </p:sp>
    </p:spTree>
    <p:extLst>
      <p:ext uri="{BB962C8B-B14F-4D97-AF65-F5344CB8AC3E}">
        <p14:creationId xmlns:p14="http://schemas.microsoft.com/office/powerpoint/2010/main" val="2726371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25</a:t>
            </a:fld>
            <a:endParaRPr lang="en-US"/>
          </a:p>
        </p:txBody>
      </p:sp>
    </p:spTree>
    <p:extLst>
      <p:ext uri="{BB962C8B-B14F-4D97-AF65-F5344CB8AC3E}">
        <p14:creationId xmlns:p14="http://schemas.microsoft.com/office/powerpoint/2010/main" val="308130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26</a:t>
            </a:fld>
            <a:endParaRPr lang="en-US"/>
          </a:p>
        </p:txBody>
      </p:sp>
    </p:spTree>
    <p:extLst>
      <p:ext uri="{BB962C8B-B14F-4D97-AF65-F5344CB8AC3E}">
        <p14:creationId xmlns:p14="http://schemas.microsoft.com/office/powerpoint/2010/main" val="42050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27</a:t>
            </a:fld>
            <a:endParaRPr lang="en-US"/>
          </a:p>
        </p:txBody>
      </p:sp>
    </p:spTree>
    <p:extLst>
      <p:ext uri="{BB962C8B-B14F-4D97-AF65-F5344CB8AC3E}">
        <p14:creationId xmlns:p14="http://schemas.microsoft.com/office/powerpoint/2010/main" val="3547163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28</a:t>
            </a:fld>
            <a:endParaRPr lang="en-US"/>
          </a:p>
        </p:txBody>
      </p:sp>
    </p:spTree>
    <p:extLst>
      <p:ext uri="{BB962C8B-B14F-4D97-AF65-F5344CB8AC3E}">
        <p14:creationId xmlns:p14="http://schemas.microsoft.com/office/powerpoint/2010/main" val="780143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29</a:t>
            </a:fld>
            <a:endParaRPr lang="en-US"/>
          </a:p>
        </p:txBody>
      </p:sp>
    </p:spTree>
    <p:extLst>
      <p:ext uri="{BB962C8B-B14F-4D97-AF65-F5344CB8AC3E}">
        <p14:creationId xmlns:p14="http://schemas.microsoft.com/office/powerpoint/2010/main" val="4021822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A51F0-419F-48A2-9C9F-80608FA3C20C}" type="slidenum">
              <a:rPr lang="en-US" smtClean="0"/>
              <a:pPr/>
              <a:t>30</a:t>
            </a:fld>
            <a:endParaRPr lang="en-US"/>
          </a:p>
        </p:txBody>
      </p:sp>
    </p:spTree>
    <p:extLst>
      <p:ext uri="{BB962C8B-B14F-4D97-AF65-F5344CB8AC3E}">
        <p14:creationId xmlns:p14="http://schemas.microsoft.com/office/powerpoint/2010/main" val="658043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27853CB-1731-45BB-9057-33ACA7776467}" type="slidenum">
              <a:rPr lang="fr-CA" altLang="en-US" smtClean="0">
                <a:latin typeface="Arial" pitchFamily="34" charset="0"/>
              </a:rPr>
              <a:pPr eaLnBrk="1" hangingPunct="1"/>
              <a:t>31</a:t>
            </a:fld>
            <a:endParaRPr lang="fr-CA" altLang="en-US" smtClean="0">
              <a:latin typeface="Arial" pitchFamily="34" charset="0"/>
            </a:endParaRPr>
          </a:p>
        </p:txBody>
      </p:sp>
    </p:spTree>
    <p:extLst>
      <p:ext uri="{BB962C8B-B14F-4D97-AF65-F5344CB8AC3E}">
        <p14:creationId xmlns:p14="http://schemas.microsoft.com/office/powerpoint/2010/main" val="1922763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55D1915-2A62-487F-A5D7-1905E445D909}" type="slidenum">
              <a:rPr lang="fr-CA" altLang="en-US" smtClean="0">
                <a:latin typeface="Arial" pitchFamily="34" charset="0"/>
              </a:rPr>
              <a:pPr eaLnBrk="1" hangingPunct="1"/>
              <a:t>32</a:t>
            </a:fld>
            <a:endParaRPr lang="fr-CA" altLang="en-US" smtClean="0">
              <a:latin typeface="Arial" pitchFamily="34" charset="0"/>
            </a:endParaRPr>
          </a:p>
        </p:txBody>
      </p:sp>
    </p:spTree>
    <p:extLst>
      <p:ext uri="{BB962C8B-B14F-4D97-AF65-F5344CB8AC3E}">
        <p14:creationId xmlns:p14="http://schemas.microsoft.com/office/powerpoint/2010/main" val="2588755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25BCAE3-C757-4E9B-B14B-258E8FD6EAC4}" type="slidenum">
              <a:rPr lang="fr-CA" altLang="en-US" smtClean="0">
                <a:latin typeface="Arial" pitchFamily="34" charset="0"/>
              </a:rPr>
              <a:pPr eaLnBrk="1" hangingPunct="1"/>
              <a:t>33</a:t>
            </a:fld>
            <a:endParaRPr lang="fr-CA" altLang="en-US" smtClean="0">
              <a:latin typeface="Arial" pitchFamily="34" charset="0"/>
            </a:endParaRPr>
          </a:p>
        </p:txBody>
      </p:sp>
    </p:spTree>
    <p:extLst>
      <p:ext uri="{BB962C8B-B14F-4D97-AF65-F5344CB8AC3E}">
        <p14:creationId xmlns:p14="http://schemas.microsoft.com/office/powerpoint/2010/main" val="2028578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06B9394-EB05-48C5-8FA1-58340A3B8719}" type="slidenum">
              <a:rPr lang="fr-CA" altLang="en-US" smtClean="0">
                <a:latin typeface="Arial" charset="0"/>
              </a:rPr>
              <a:pPr eaLnBrk="1" hangingPunct="1"/>
              <a:t>34</a:t>
            </a:fld>
            <a:endParaRPr lang="fr-CA" altLang="en-US" smtClean="0">
              <a:latin typeface="Arial" charset="0"/>
            </a:endParaRPr>
          </a:p>
        </p:txBody>
      </p:sp>
    </p:spTree>
    <p:extLst>
      <p:ext uri="{BB962C8B-B14F-4D97-AF65-F5344CB8AC3E}">
        <p14:creationId xmlns:p14="http://schemas.microsoft.com/office/powerpoint/2010/main" val="394640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3</a:t>
            </a:fld>
            <a:endParaRPr lang="en-US" dirty="0"/>
          </a:p>
        </p:txBody>
      </p:sp>
    </p:spTree>
    <p:extLst>
      <p:ext uri="{BB962C8B-B14F-4D97-AF65-F5344CB8AC3E}">
        <p14:creationId xmlns:p14="http://schemas.microsoft.com/office/powerpoint/2010/main" val="3861115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35</a:t>
            </a:fld>
            <a:endParaRPr lang="fr-CA" altLang="en-US" smtClean="0">
              <a:latin typeface="Arial" pitchFamily="34" charset="0"/>
            </a:endParaRPr>
          </a:p>
        </p:txBody>
      </p:sp>
    </p:spTree>
    <p:extLst>
      <p:ext uri="{BB962C8B-B14F-4D97-AF65-F5344CB8AC3E}">
        <p14:creationId xmlns:p14="http://schemas.microsoft.com/office/powerpoint/2010/main" val="209164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36</a:t>
            </a:fld>
            <a:endParaRPr lang="fr-CA" altLang="en-US" smtClean="0">
              <a:latin typeface="Arial" pitchFamily="34" charset="0"/>
            </a:endParaRPr>
          </a:p>
        </p:txBody>
      </p:sp>
    </p:spTree>
    <p:extLst>
      <p:ext uri="{BB962C8B-B14F-4D97-AF65-F5344CB8AC3E}">
        <p14:creationId xmlns:p14="http://schemas.microsoft.com/office/powerpoint/2010/main" val="168533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37</a:t>
            </a:fld>
            <a:endParaRPr lang="fr-CA" altLang="en-US" smtClean="0">
              <a:latin typeface="Arial" pitchFamily="34" charset="0"/>
            </a:endParaRPr>
          </a:p>
        </p:txBody>
      </p:sp>
    </p:spTree>
    <p:extLst>
      <p:ext uri="{BB962C8B-B14F-4D97-AF65-F5344CB8AC3E}">
        <p14:creationId xmlns:p14="http://schemas.microsoft.com/office/powerpoint/2010/main" val="1676996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3644704-CDEA-4AEE-AC4E-F4F641D1848F}" type="slidenum">
              <a:rPr lang="fr-CA" altLang="en-US" smtClean="0">
                <a:latin typeface="Arial" charset="0"/>
              </a:rPr>
              <a:pPr eaLnBrk="1" hangingPunct="1"/>
              <a:t>38</a:t>
            </a:fld>
            <a:endParaRPr lang="fr-CA" altLang="en-US" smtClean="0">
              <a:latin typeface="Arial" charset="0"/>
            </a:endParaRPr>
          </a:p>
        </p:txBody>
      </p:sp>
    </p:spTree>
    <p:extLst>
      <p:ext uri="{BB962C8B-B14F-4D97-AF65-F5344CB8AC3E}">
        <p14:creationId xmlns:p14="http://schemas.microsoft.com/office/powerpoint/2010/main" val="944869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24FE3FE-8919-4FBE-A7C2-A24ACA7A2B23}" type="slidenum">
              <a:rPr lang="fr-CA" altLang="en-US" smtClean="0">
                <a:latin typeface="Arial" charset="0"/>
              </a:rPr>
              <a:pPr eaLnBrk="1" hangingPunct="1"/>
              <a:t>39</a:t>
            </a:fld>
            <a:endParaRPr lang="fr-CA" altLang="en-US" smtClean="0">
              <a:latin typeface="Arial" charset="0"/>
            </a:endParaRPr>
          </a:p>
        </p:txBody>
      </p:sp>
    </p:spTree>
    <p:extLst>
      <p:ext uri="{BB962C8B-B14F-4D97-AF65-F5344CB8AC3E}">
        <p14:creationId xmlns:p14="http://schemas.microsoft.com/office/powerpoint/2010/main" val="3842224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40</a:t>
            </a:fld>
            <a:endParaRPr lang="fr-CA" altLang="en-US" smtClean="0">
              <a:latin typeface="Arial" pitchFamily="34" charset="0"/>
            </a:endParaRPr>
          </a:p>
        </p:txBody>
      </p:sp>
    </p:spTree>
    <p:extLst>
      <p:ext uri="{BB962C8B-B14F-4D97-AF65-F5344CB8AC3E}">
        <p14:creationId xmlns:p14="http://schemas.microsoft.com/office/powerpoint/2010/main" val="443800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41</a:t>
            </a:fld>
            <a:endParaRPr lang="fr-CA" altLang="en-US" smtClean="0">
              <a:latin typeface="Arial" pitchFamily="34" charset="0"/>
            </a:endParaRPr>
          </a:p>
        </p:txBody>
      </p:sp>
    </p:spTree>
    <p:extLst>
      <p:ext uri="{BB962C8B-B14F-4D97-AF65-F5344CB8AC3E}">
        <p14:creationId xmlns:p14="http://schemas.microsoft.com/office/powerpoint/2010/main" val="694523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42</a:t>
            </a:fld>
            <a:endParaRPr lang="fr-CA" altLang="en-US" smtClean="0">
              <a:latin typeface="Arial" pitchFamily="34" charset="0"/>
            </a:endParaRPr>
          </a:p>
        </p:txBody>
      </p:sp>
    </p:spTree>
    <p:extLst>
      <p:ext uri="{BB962C8B-B14F-4D97-AF65-F5344CB8AC3E}">
        <p14:creationId xmlns:p14="http://schemas.microsoft.com/office/powerpoint/2010/main" val="2332122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43</a:t>
            </a:fld>
            <a:endParaRPr lang="fr-CA" altLang="en-US" smtClean="0">
              <a:latin typeface="Arial" pitchFamily="34" charset="0"/>
            </a:endParaRPr>
          </a:p>
        </p:txBody>
      </p:sp>
    </p:spTree>
    <p:extLst>
      <p:ext uri="{BB962C8B-B14F-4D97-AF65-F5344CB8AC3E}">
        <p14:creationId xmlns:p14="http://schemas.microsoft.com/office/powerpoint/2010/main" val="540001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44</a:t>
            </a:fld>
            <a:endParaRPr lang="fr-CA" altLang="en-US" smtClean="0">
              <a:latin typeface="Arial" pitchFamily="34" charset="0"/>
            </a:endParaRPr>
          </a:p>
        </p:txBody>
      </p:sp>
    </p:spTree>
    <p:extLst>
      <p:ext uri="{BB962C8B-B14F-4D97-AF65-F5344CB8AC3E}">
        <p14:creationId xmlns:p14="http://schemas.microsoft.com/office/powerpoint/2010/main" val="3495519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4</a:t>
            </a:fld>
            <a:endParaRPr lang="en-US"/>
          </a:p>
        </p:txBody>
      </p:sp>
    </p:spTree>
    <p:extLst>
      <p:ext uri="{BB962C8B-B14F-4D97-AF65-F5344CB8AC3E}">
        <p14:creationId xmlns:p14="http://schemas.microsoft.com/office/powerpoint/2010/main" val="658659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45</a:t>
            </a:fld>
            <a:endParaRPr lang="fr-CA" altLang="en-US" smtClean="0">
              <a:latin typeface="Arial" pitchFamily="34" charset="0"/>
            </a:endParaRPr>
          </a:p>
        </p:txBody>
      </p:sp>
    </p:spTree>
    <p:extLst>
      <p:ext uri="{BB962C8B-B14F-4D97-AF65-F5344CB8AC3E}">
        <p14:creationId xmlns:p14="http://schemas.microsoft.com/office/powerpoint/2010/main" val="475167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99B3842-B521-4666-9EA6-FF6E32FD73F7}" type="slidenum">
              <a:rPr lang="fr-CA" altLang="en-US" smtClean="0">
                <a:latin typeface="Arial" pitchFamily="34" charset="0"/>
              </a:rPr>
              <a:pPr eaLnBrk="1" hangingPunct="1"/>
              <a:t>46</a:t>
            </a:fld>
            <a:endParaRPr lang="fr-CA" altLang="en-US" smtClean="0">
              <a:latin typeface="Arial" pitchFamily="34" charset="0"/>
            </a:endParaRPr>
          </a:p>
        </p:txBody>
      </p:sp>
    </p:spTree>
    <p:extLst>
      <p:ext uri="{BB962C8B-B14F-4D97-AF65-F5344CB8AC3E}">
        <p14:creationId xmlns:p14="http://schemas.microsoft.com/office/powerpoint/2010/main" val="170671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5</a:t>
            </a:fld>
            <a:endParaRPr lang="en-US"/>
          </a:p>
        </p:txBody>
      </p:sp>
    </p:spTree>
    <p:extLst>
      <p:ext uri="{BB962C8B-B14F-4D97-AF65-F5344CB8AC3E}">
        <p14:creationId xmlns:p14="http://schemas.microsoft.com/office/powerpoint/2010/main" val="186159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7</a:t>
            </a:fld>
            <a:endParaRPr lang="en-US"/>
          </a:p>
        </p:txBody>
      </p:sp>
    </p:spTree>
    <p:extLst>
      <p:ext uri="{BB962C8B-B14F-4D97-AF65-F5344CB8AC3E}">
        <p14:creationId xmlns:p14="http://schemas.microsoft.com/office/powerpoint/2010/main" val="2112562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8</a:t>
            </a:fld>
            <a:endParaRPr lang="en-US"/>
          </a:p>
        </p:txBody>
      </p:sp>
    </p:spTree>
    <p:extLst>
      <p:ext uri="{BB962C8B-B14F-4D97-AF65-F5344CB8AC3E}">
        <p14:creationId xmlns:p14="http://schemas.microsoft.com/office/powerpoint/2010/main" val="136871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9</a:t>
            </a:fld>
            <a:endParaRPr lang="en-US"/>
          </a:p>
        </p:txBody>
      </p:sp>
    </p:spTree>
    <p:extLst>
      <p:ext uri="{BB962C8B-B14F-4D97-AF65-F5344CB8AC3E}">
        <p14:creationId xmlns:p14="http://schemas.microsoft.com/office/powerpoint/2010/main" val="247001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6DCA51F0-419F-48A2-9C9F-80608FA3C20C}" type="slidenum">
              <a:rPr lang="en-US" smtClean="0"/>
              <a:pPr/>
              <a:t>10</a:t>
            </a:fld>
            <a:endParaRPr lang="en-US"/>
          </a:p>
        </p:txBody>
      </p:sp>
    </p:spTree>
    <p:extLst>
      <p:ext uri="{BB962C8B-B14F-4D97-AF65-F5344CB8AC3E}">
        <p14:creationId xmlns:p14="http://schemas.microsoft.com/office/powerpoint/2010/main" val="242374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B71E4-6222-4ABF-91FD-2FD19E8E73D7}"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230820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91BC5-878F-40D9-A67A-CB61EBD830FE}"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348247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60969-5730-4BDB-8CB4-329F9A6B348E}"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89155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0"/>
          <p:cNvSpPr>
            <a:spLocks noGrp="1" noChangeArrowheads="1"/>
          </p:cNvSpPr>
          <p:nvPr>
            <p:ph type="dt" sz="half" idx="10"/>
          </p:nvPr>
        </p:nvSpPr>
        <p:spPr>
          <a:ln/>
        </p:spPr>
        <p:txBody>
          <a:bodyPr/>
          <a:lstStyle>
            <a:lvl1pPr>
              <a:defRPr/>
            </a:lvl1pPr>
          </a:lstStyle>
          <a:p>
            <a:pPr>
              <a:defRPr/>
            </a:pPr>
            <a:fld id="{5434A8C4-54A4-466E-9071-86CFA7C4E4DD}" type="datetime1">
              <a:rPr lang="en-US" smtClean="0"/>
              <a:t>10/26/2015</a:t>
            </a:fld>
            <a:endParaRPr lang="fr-CA"/>
          </a:p>
        </p:txBody>
      </p:sp>
      <p:sp>
        <p:nvSpPr>
          <p:cNvPr id="6" name="Rectangle 41"/>
          <p:cNvSpPr>
            <a:spLocks noGrp="1" noChangeArrowheads="1"/>
          </p:cNvSpPr>
          <p:nvPr>
            <p:ph type="ftr" sz="quarter" idx="11"/>
          </p:nvPr>
        </p:nvSpPr>
        <p:spPr>
          <a:ln/>
        </p:spPr>
        <p:txBody>
          <a:bodyPr/>
          <a:lstStyle>
            <a:lvl1pPr>
              <a:defRPr/>
            </a:lvl1pPr>
          </a:lstStyle>
          <a:p>
            <a:pPr>
              <a:defRPr/>
            </a:pPr>
            <a:endParaRPr lang="fr-CA"/>
          </a:p>
        </p:txBody>
      </p:sp>
      <p:sp>
        <p:nvSpPr>
          <p:cNvPr id="7" name="Rectangle 42"/>
          <p:cNvSpPr>
            <a:spLocks noGrp="1" noChangeArrowheads="1"/>
          </p:cNvSpPr>
          <p:nvPr>
            <p:ph type="sldNum" sz="quarter" idx="12"/>
          </p:nvPr>
        </p:nvSpPr>
        <p:spPr>
          <a:ln/>
        </p:spPr>
        <p:txBody>
          <a:bodyPr/>
          <a:lstStyle>
            <a:lvl1pPr>
              <a:defRPr/>
            </a:lvl1pPr>
          </a:lstStyle>
          <a:p>
            <a:pPr>
              <a:defRPr/>
            </a:pPr>
            <a:fld id="{B05BA052-411B-4AB6-8994-A4ACBC09083A}" type="slidenum">
              <a:rPr lang="fr-CA"/>
              <a:pPr>
                <a:defRPr/>
              </a:pPr>
              <a:t>‹#›</a:t>
            </a:fld>
            <a:endParaRPr lang="fr-CA" dirty="0"/>
          </a:p>
        </p:txBody>
      </p:sp>
    </p:spTree>
    <p:extLst>
      <p:ext uri="{BB962C8B-B14F-4D97-AF65-F5344CB8AC3E}">
        <p14:creationId xmlns:p14="http://schemas.microsoft.com/office/powerpoint/2010/main" val="84729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87C15-B8AF-4E5D-A1F5-6D11E5291559}"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205039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DE795A-275E-441F-B84A-25F3081A81EA}" type="datetime1">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276952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506524-E23F-4027-B923-553A591AA04C}"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38789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422EF3-560A-459B-872B-B7E88B929E87}" type="datetime1">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29899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64610-6E51-42F4-9EFA-4E12AC228CDF}" type="datetime1">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42207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9BB11-3882-495A-AD26-2F27DF743C80}" type="datetime1">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485040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F3CC9-5646-4436-BA66-07618C6C2DAB}"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253574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27EC7-B9D6-493E-8702-215A8451E4E7}" type="datetime1">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C654C-8D77-4D5A-B674-D4FB39CE8EF8}" type="slidenum">
              <a:rPr lang="en-US" smtClean="0"/>
              <a:pPr/>
              <a:t>‹#›</a:t>
            </a:fld>
            <a:endParaRPr lang="en-US"/>
          </a:p>
        </p:txBody>
      </p:sp>
    </p:spTree>
    <p:extLst>
      <p:ext uri="{BB962C8B-B14F-4D97-AF65-F5344CB8AC3E}">
        <p14:creationId xmlns:p14="http://schemas.microsoft.com/office/powerpoint/2010/main" val="324564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39E10-3FEB-4630-A153-01A151CD21DA}" type="datetime1">
              <a:rPr lang="en-US" smtClean="0"/>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C654C-8D77-4D5A-B674-D4FB39CE8EF8}" type="slidenum">
              <a:rPr lang="en-US" smtClean="0"/>
              <a:pPr/>
              <a:t>‹#›</a:t>
            </a:fld>
            <a:endParaRPr lang="en-US"/>
          </a:p>
        </p:txBody>
      </p:sp>
    </p:spTree>
    <p:extLst>
      <p:ext uri="{BB962C8B-B14F-4D97-AF65-F5344CB8AC3E}">
        <p14:creationId xmlns:p14="http://schemas.microsoft.com/office/powerpoint/2010/main" val="413153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0.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9.xml"/><Relationship Id="rId7" Type="http://schemas.openxmlformats.org/officeDocument/2006/relationships/notesSlide" Target="../notesSlides/notesSlide10.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11" Type="http://schemas.openxmlformats.org/officeDocument/2006/relationships/image" Target="../media/image13.jpeg"/><Relationship Id="rId5" Type="http://schemas.openxmlformats.org/officeDocument/2006/relationships/tags" Target="../tags/tag31.xml"/><Relationship Id="rId10" Type="http://schemas.openxmlformats.org/officeDocument/2006/relationships/hyperlink" Target="https://www.google.com/url?q=http://www.nanotech-now.com/news.cgi?story_id=48644&amp;sa=U&amp;ei=42dNU_DBD8jg2gXf-YCYCg&amp;ved=0CC4Q9QEwAA&amp;usg=AFQjCNE_1pNghypc-Go0wBgB1v9DuYFGgQ" TargetMode="External"/><Relationship Id="rId4" Type="http://schemas.openxmlformats.org/officeDocument/2006/relationships/tags" Target="../tags/tag30.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4.xml"/><Relationship Id="rId7" Type="http://schemas.openxmlformats.org/officeDocument/2006/relationships/notesSlide" Target="../notesSlides/notesSlide1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10" Type="http://schemas.openxmlformats.org/officeDocument/2006/relationships/image" Target="../media/image15.png"/><Relationship Id="rId4" Type="http://schemas.openxmlformats.org/officeDocument/2006/relationships/tags" Target="../tags/tag35.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6.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7.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26.xml"/><Relationship Id="rId5" Type="http://schemas.openxmlformats.org/officeDocument/2006/relationships/slideLayout" Target="../slideLayouts/slideLayout12.xml"/><Relationship Id="rId4" Type="http://schemas.openxmlformats.org/officeDocument/2006/relationships/tags" Target="../tags/tag46.xml"/></Relationships>
</file>

<file path=ppt/slides/_rels/slide3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8.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27.xml"/><Relationship Id="rId5" Type="http://schemas.openxmlformats.org/officeDocument/2006/relationships/slideLayout" Target="../slideLayouts/slideLayout12.xml"/><Relationship Id="rId4" Type="http://schemas.openxmlformats.org/officeDocument/2006/relationships/tags" Target="../tags/tag50.xml"/></Relationships>
</file>

<file path=ppt/slides/_rels/slide3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9.jpeg"/><Relationship Id="rId5" Type="http://schemas.openxmlformats.org/officeDocument/2006/relationships/notesSlide" Target="../notesSlides/notesSlide28.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56.xml"/><Relationship Id="rId7" Type="http://schemas.openxmlformats.org/officeDocument/2006/relationships/image" Target="../media/image2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hyperlink" Target="http://www.psac.com/home-e.shtml" TargetMode="External"/><Relationship Id="rId5" Type="http://schemas.openxmlformats.org/officeDocument/2006/relationships/notesSlide" Target="../notesSlides/notesSlide29.xml"/><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2.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3.jpe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4.jpeg"/><Relationship Id="rId5" Type="http://schemas.openxmlformats.org/officeDocument/2006/relationships/notesSlide" Target="../notesSlides/notesSlide35.xml"/><Relationship Id="rId4"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5.jpeg"/><Relationship Id="rId5" Type="http://schemas.openxmlformats.org/officeDocument/2006/relationships/notesSlide" Target="../notesSlides/notesSlide41.xml"/><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2.xml"/><Relationship Id="rId7" Type="http://schemas.openxmlformats.org/officeDocument/2006/relationships/image" Target="../media/image8.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43000" y="1143000"/>
            <a:ext cx="6934200" cy="1600200"/>
          </a:xfrm>
        </p:spPr>
        <p:txBody>
          <a:bodyPr>
            <a:normAutofit fontScale="90000"/>
          </a:bodyPr>
          <a:lstStyle/>
          <a:p>
            <a:r>
              <a:rPr lang="fr-CA" dirty="0" smtClean="0"/>
              <a:t>Projet de loi C-4</a:t>
            </a:r>
            <a:br>
              <a:rPr lang="fr-CA" dirty="0" smtClean="0"/>
            </a:br>
            <a:r>
              <a:rPr lang="fr-CA" dirty="0" smtClean="0"/>
              <a:t>Changements à la Partie II du </a:t>
            </a:r>
            <a:r>
              <a:rPr lang="fr-CA" i="1" dirty="0" smtClean="0"/>
              <a:t>Code canadien du travail</a:t>
            </a:r>
            <a:endParaRPr lang="en-US" i="1" dirty="0"/>
          </a:p>
        </p:txBody>
      </p:sp>
      <p:sp>
        <p:nvSpPr>
          <p:cNvPr id="3" name="Subtitle 2"/>
          <p:cNvSpPr>
            <a:spLocks noGrp="1"/>
          </p:cNvSpPr>
          <p:nvPr>
            <p:ph type="subTitle" idx="1"/>
            <p:custDataLst>
              <p:tags r:id="rId2"/>
            </p:custDataLst>
          </p:nvPr>
        </p:nvSpPr>
        <p:spPr>
          <a:xfrm>
            <a:off x="1524000" y="3429000"/>
            <a:ext cx="6400800" cy="1524000"/>
          </a:xfrm>
        </p:spPr>
        <p:txBody>
          <a:bodyPr>
            <a:normAutofit/>
          </a:bodyPr>
          <a:lstStyle/>
          <a:p>
            <a:r>
              <a:rPr lang="fr-CA" dirty="0" smtClean="0">
                <a:solidFill>
                  <a:schemeClr val="tx1"/>
                </a:solidFill>
              </a:rPr>
              <a:t>Santé et sécurité : des changements axés sur l’idéologie conservatrice</a:t>
            </a:r>
            <a:endParaRPr lang="fr-CA" dirty="0">
              <a:solidFill>
                <a:schemeClr val="tx1"/>
              </a:solidFill>
            </a:endParaRPr>
          </a:p>
        </p:txBody>
      </p:sp>
      <p:sp>
        <p:nvSpPr>
          <p:cNvPr id="4" name="TextBox 3"/>
          <p:cNvSpPr txBox="1"/>
          <p:nvPr>
            <p:custDataLst>
              <p:tags r:id="rId3"/>
            </p:custDataLst>
          </p:nvPr>
        </p:nvSpPr>
        <p:spPr>
          <a:xfrm>
            <a:off x="266700" y="5151815"/>
            <a:ext cx="8686800" cy="1569660"/>
          </a:xfrm>
          <a:prstGeom prst="rect">
            <a:avLst/>
          </a:prstGeom>
          <a:noFill/>
        </p:spPr>
        <p:txBody>
          <a:bodyPr wrap="square" rtlCol="0">
            <a:spAutoFit/>
          </a:bodyPr>
          <a:lstStyle/>
          <a:p>
            <a:pPr algn="ctr"/>
            <a:r>
              <a:rPr lang="fr-CA" sz="2400" dirty="0" smtClean="0"/>
              <a:t>Denis St-Jean</a:t>
            </a:r>
          </a:p>
          <a:p>
            <a:pPr algn="ctr"/>
            <a:r>
              <a:rPr lang="fr-CA" sz="2400" dirty="0" smtClean="0"/>
              <a:t>Agent national en santé et sécurité au travail</a:t>
            </a:r>
          </a:p>
          <a:p>
            <a:pPr algn="ctr"/>
            <a:r>
              <a:rPr lang="fr-CA" sz="2400" dirty="0" smtClean="0"/>
              <a:t>Conférence nationale du </a:t>
            </a:r>
            <a:r>
              <a:rPr lang="fr-CA" sz="2400" dirty="0" smtClean="0"/>
              <a:t>SEI </a:t>
            </a:r>
            <a:r>
              <a:rPr lang="fr-CA" sz="2400" dirty="0" smtClean="0"/>
              <a:t>sur la santé et la sécurité</a:t>
            </a:r>
          </a:p>
          <a:p>
            <a:pPr algn="ctr"/>
            <a:r>
              <a:rPr lang="fr-CA" sz="2400" dirty="0" smtClean="0"/>
              <a:t>Novem</a:t>
            </a:r>
            <a:r>
              <a:rPr lang="fr-CA" sz="2400" dirty="0" smtClean="0"/>
              <a:t>bre </a:t>
            </a:r>
            <a:r>
              <a:rPr lang="fr-CA" sz="2400" dirty="0" smtClean="0"/>
              <a:t>2015</a:t>
            </a:r>
            <a:endParaRPr lang="fr-CA" sz="2400" dirty="0"/>
          </a:p>
        </p:txBody>
      </p:sp>
      <p:sp>
        <p:nvSpPr>
          <p:cNvPr id="5" name="Slide Number Placeholder 4"/>
          <p:cNvSpPr>
            <a:spLocks noGrp="1"/>
          </p:cNvSpPr>
          <p:nvPr>
            <p:ph type="sldNum" sz="quarter" idx="12"/>
          </p:nvPr>
        </p:nvSpPr>
        <p:spPr/>
        <p:txBody>
          <a:bodyPr/>
          <a:lstStyle/>
          <a:p>
            <a:fld id="{14BC654C-8D77-4D5A-B674-D4FB39CE8EF8}" type="slidenum">
              <a:rPr lang="en-US" smtClean="0"/>
              <a:pPr/>
              <a:t>1</a:t>
            </a:fld>
            <a:endParaRPr lang="en-US" dirty="0"/>
          </a:p>
        </p:txBody>
      </p:sp>
    </p:spTree>
    <p:extLst>
      <p:ext uri="{BB962C8B-B14F-4D97-AF65-F5344CB8AC3E}">
        <p14:creationId xmlns:p14="http://schemas.microsoft.com/office/powerpoint/2010/main" val="3173146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1143000"/>
          </a:xfrm>
        </p:spPr>
        <p:txBody>
          <a:bodyPr>
            <a:normAutofit fontScale="90000"/>
          </a:bodyPr>
          <a:lstStyle/>
          <a:p>
            <a:r>
              <a:rPr lang="fr-CA" dirty="0" smtClean="0"/>
              <a:t>Réformes touchant la salubrité des grains : qu’en est-il au juste?</a:t>
            </a:r>
            <a:endParaRPr lang="fr-CA" dirty="0"/>
          </a:p>
        </p:txBody>
      </p:sp>
      <p:pic>
        <p:nvPicPr>
          <p:cNvPr id="4" name="lightboxImage" descr="http://lubbockonline.com/sites/default/files/imagecache/superphoto/DSC_0448_0.jpg"/>
          <p:cNvPicPr>
            <a:picLocks noGrp="1"/>
          </p:cNvPicPr>
          <p:nvPr>
            <p:ph idx="1"/>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676400"/>
            <a:ext cx="2667000" cy="4010025"/>
          </a:xfrm>
          <a:prstGeom prst="rect">
            <a:avLst/>
          </a:prstGeom>
          <a:noFill/>
          <a:ln>
            <a:noFill/>
          </a:ln>
        </p:spPr>
      </p:pic>
      <p:sp>
        <p:nvSpPr>
          <p:cNvPr id="5" name="TextBox 4"/>
          <p:cNvSpPr txBox="1"/>
          <p:nvPr>
            <p:custDataLst>
              <p:tags r:id="rId3"/>
            </p:custDataLst>
          </p:nvPr>
        </p:nvSpPr>
        <p:spPr>
          <a:xfrm>
            <a:off x="3200400" y="1371600"/>
            <a:ext cx="5791200" cy="5262979"/>
          </a:xfrm>
          <a:prstGeom prst="rect">
            <a:avLst/>
          </a:prstGeom>
          <a:noFill/>
        </p:spPr>
        <p:txBody>
          <a:bodyPr wrap="square" rtlCol="0">
            <a:spAutoFit/>
          </a:bodyPr>
          <a:lstStyle/>
          <a:p>
            <a:pPr marL="285750" indent="-285750">
              <a:buFont typeface="Arial" panose="020B0604020202020204" pitchFamily="34" charset="0"/>
              <a:buChar char="•"/>
            </a:pPr>
            <a:r>
              <a:rPr lang="fr-CA" sz="2400" dirty="0" smtClean="0"/>
              <a:t>Le projet de loi C-45 du gouvernement conservateur prévoit modifier la </a:t>
            </a:r>
            <a:r>
              <a:rPr lang="fr-CA" sz="2400" i="1" dirty="0" smtClean="0"/>
              <a:t>Loi sur les grains du Canada</a:t>
            </a:r>
            <a:r>
              <a:rPr lang="fr-CA" sz="2400" dirty="0" smtClean="0"/>
              <a:t> en accroissant l’autoréglementation et diminuer les inspections. </a:t>
            </a:r>
          </a:p>
          <a:p>
            <a:pPr marL="285750" indent="-285750">
              <a:buFont typeface="Arial" panose="020B0604020202020204" pitchFamily="34" charset="0"/>
              <a:buChar char="•"/>
            </a:pPr>
            <a:endParaRPr lang="fr-CA" sz="2400" dirty="0" smtClean="0"/>
          </a:p>
          <a:p>
            <a:pPr marL="285750" indent="-285750">
              <a:buFont typeface="Arial" panose="020B0604020202020204" pitchFamily="34" charset="0"/>
              <a:buChar char="•"/>
            </a:pPr>
            <a:r>
              <a:rPr lang="fr-CA" sz="2400" dirty="0" smtClean="0"/>
              <a:t>Les inspecteurs recueillent des échantillons de grains de chaque wagon qui arrive aux installations et font une analyse de la qualité afin de détecter la présence de parasites, de maladies, de toxines, de matières étrangères ou de tout autre contaminant pouvant endommager les grains ou être nocifs pour les humains. </a:t>
            </a:r>
            <a:endParaRPr lang="fr-CA" sz="2400" dirty="0"/>
          </a:p>
        </p:txBody>
      </p:sp>
      <p:sp>
        <p:nvSpPr>
          <p:cNvPr id="3" name="Slide Number Placeholder 2"/>
          <p:cNvSpPr>
            <a:spLocks noGrp="1"/>
          </p:cNvSpPr>
          <p:nvPr>
            <p:ph type="sldNum" sz="quarter" idx="12"/>
          </p:nvPr>
        </p:nvSpPr>
        <p:spPr/>
        <p:txBody>
          <a:bodyPr/>
          <a:lstStyle/>
          <a:p>
            <a:fld id="{14BC654C-8D77-4D5A-B674-D4FB39CE8EF8}" type="slidenum">
              <a:rPr lang="en-US" smtClean="0"/>
              <a:pPr/>
              <a:t>10</a:t>
            </a:fld>
            <a:endParaRPr lang="en-US"/>
          </a:p>
        </p:txBody>
      </p:sp>
    </p:spTree>
    <p:extLst>
      <p:ext uri="{BB962C8B-B14F-4D97-AF65-F5344CB8AC3E}">
        <p14:creationId xmlns:p14="http://schemas.microsoft.com/office/powerpoint/2010/main" val="3985818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762000"/>
          </a:xfrm>
        </p:spPr>
        <p:txBody>
          <a:bodyPr>
            <a:normAutofit/>
          </a:bodyPr>
          <a:lstStyle/>
          <a:p>
            <a:r>
              <a:rPr lang="fr-CA" dirty="0" smtClean="0"/>
              <a:t>La science dans l’intérêt public?</a:t>
            </a:r>
            <a:endParaRPr lang="fr-CA" dirty="0"/>
          </a:p>
        </p:txBody>
      </p:sp>
      <p:pic>
        <p:nvPicPr>
          <p:cNvPr id="1026" name="Picture 2"/>
          <p:cNvPicPr>
            <a:picLocks noGrp="1" noChangeAspect="1" noChangeArrowheads="1"/>
          </p:cNvPicPr>
          <p:nvPr>
            <p:ph idx="1"/>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905748"/>
            <a:ext cx="2133600" cy="190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505200" y="838200"/>
            <a:ext cx="2819400" cy="188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custDataLst>
              <p:tags r:id="rId4"/>
            </p:custDataLst>
          </p:nvPr>
        </p:nvSpPr>
        <p:spPr>
          <a:xfrm>
            <a:off x="304800" y="3124200"/>
            <a:ext cx="8686800" cy="3416320"/>
          </a:xfrm>
          <a:prstGeom prst="rect">
            <a:avLst/>
          </a:prstGeom>
          <a:noFill/>
        </p:spPr>
        <p:txBody>
          <a:bodyPr wrap="square" rtlCol="0">
            <a:spAutoFit/>
          </a:bodyPr>
          <a:lstStyle/>
          <a:p>
            <a:pPr marL="285750" indent="-285750">
              <a:buFont typeface="Arial" panose="020B0604020202020204" pitchFamily="34" charset="0"/>
              <a:buChar char="•"/>
            </a:pPr>
            <a:r>
              <a:rPr lang="fr-CA" sz="2400" dirty="0" smtClean="0"/>
              <a:t>La majorité des scientifiques fédéraux se sentent muselés, même si la santé et la sécurité publiques sont compromises.</a:t>
            </a:r>
          </a:p>
          <a:p>
            <a:pPr marL="285750" indent="-285750">
              <a:buFont typeface="Arial" panose="020B0604020202020204" pitchFamily="34" charset="0"/>
              <a:buChar char="•"/>
            </a:pPr>
            <a:r>
              <a:rPr lang="fr-CA" sz="2400" dirty="0" smtClean="0"/>
              <a:t>Un important sondage mené par l’IPFPC révèle que 90 % des scientifiques fédéraux estiment qu’ils ne peuvent parler librement de leurs travaux aux médias. Si leur ministère prenait une décision susceptible de compromettre la santé et la sécurité publiques ou de nuire à l’environnement, ils sont presque aussi nombreux (86 %) à dire qu’ils feraient face à la censure ou à des représailles s’ils parlaient.</a:t>
            </a:r>
          </a:p>
        </p:txBody>
      </p:sp>
      <p:pic>
        <p:nvPicPr>
          <p:cNvPr id="1029" name="Picture 5" descr="https://encrypted-tbn0.gstatic.com/images?q=tbn:ANd9GcTs_Pngt5kxYdC5CV1SamxAfhZ3rxufQ0uFVSsOtmXp0x4i1EJFV2iFdA">
            <a:hlinkClick r:id="rId10"/>
          </p:cNvPr>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467601" y="974452"/>
            <a:ext cx="940822" cy="17687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4BC654C-8D77-4D5A-B674-D4FB39CE8EF8}" type="slidenum">
              <a:rPr lang="en-US" smtClean="0"/>
              <a:pPr/>
              <a:t>11</a:t>
            </a:fld>
            <a:endParaRPr lang="en-US"/>
          </a:p>
        </p:txBody>
      </p:sp>
    </p:spTree>
    <p:extLst>
      <p:ext uri="{BB962C8B-B14F-4D97-AF65-F5344CB8AC3E}">
        <p14:creationId xmlns:p14="http://schemas.microsoft.com/office/powerpoint/2010/main" val="380166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1371600"/>
          </a:xfrm>
        </p:spPr>
        <p:txBody>
          <a:bodyPr>
            <a:normAutofit fontScale="90000"/>
          </a:bodyPr>
          <a:lstStyle/>
          <a:p>
            <a:r>
              <a:rPr lang="fr-CA" dirty="0" smtClean="0"/>
              <a:t>Loi du silence : une mesure idéologique pour faire taire la science</a:t>
            </a:r>
            <a:endParaRPr lang="fr-CA" dirty="0"/>
          </a:p>
        </p:txBody>
      </p:sp>
      <p:pic>
        <p:nvPicPr>
          <p:cNvPr id="1027" name="Picture 3"/>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291254" y="1524000"/>
            <a:ext cx="2286000" cy="152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custDataLst>
              <p:tags r:id="rId3"/>
            </p:custDataLst>
          </p:nvPr>
        </p:nvSpPr>
        <p:spPr>
          <a:xfrm>
            <a:off x="152400" y="3200400"/>
            <a:ext cx="8839200" cy="2677656"/>
          </a:xfrm>
          <a:prstGeom prst="rect">
            <a:avLst/>
          </a:prstGeom>
          <a:noFill/>
        </p:spPr>
        <p:txBody>
          <a:bodyPr wrap="square" rtlCol="0">
            <a:spAutoFit/>
          </a:bodyPr>
          <a:lstStyle/>
          <a:p>
            <a:pPr marL="285750" indent="-285750">
              <a:buFont typeface="Arial" panose="020B0604020202020204" pitchFamily="34" charset="0"/>
              <a:buChar char="•"/>
            </a:pPr>
            <a:r>
              <a:rPr lang="fr-CA" sz="2400" dirty="0" smtClean="0"/>
              <a:t>Au cours des cinq dernières années, le gouvernement fédéral a licencié plus de 2000 scientifiques et cessé de financer des centaines de programmes et d’installations de recherche de renommée mondiale. Des programmes de surveillance des émissions atmosphériques, d’inspection des aliments, de déversements de pétrole, de qualité de l’eau et de changement climatique ont été abolis ou ont subi des compressions massives.</a:t>
            </a:r>
          </a:p>
        </p:txBody>
      </p:sp>
      <p:pic>
        <p:nvPicPr>
          <p:cNvPr id="2050" name="Picture 2"/>
          <p:cNvPicPr>
            <a:picLocks noGrp="1" noChangeAspect="1" noChangeArrowheads="1"/>
          </p:cNvPicPr>
          <p:nvPr>
            <p:ph idx="1"/>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219200" y="1486814"/>
            <a:ext cx="990600" cy="159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324600" y="16002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4BC654C-8D77-4D5A-B674-D4FB39CE8EF8}" type="slidenum">
              <a:rPr lang="en-US" smtClean="0"/>
              <a:pPr/>
              <a:t>12</a:t>
            </a:fld>
            <a:endParaRPr lang="en-US"/>
          </a:p>
        </p:txBody>
      </p:sp>
      <p:sp>
        <p:nvSpPr>
          <p:cNvPr id="8" name="TextBox 7"/>
          <p:cNvSpPr txBox="1"/>
          <p:nvPr/>
        </p:nvSpPr>
        <p:spPr>
          <a:xfrm>
            <a:off x="609600" y="6144595"/>
            <a:ext cx="7086600" cy="369332"/>
          </a:xfrm>
          <a:prstGeom prst="rect">
            <a:avLst/>
          </a:prstGeom>
          <a:noFill/>
        </p:spPr>
        <p:txBody>
          <a:bodyPr wrap="square" rtlCol="0">
            <a:spAutoFit/>
          </a:bodyPr>
          <a:lstStyle/>
          <a:p>
            <a:r>
              <a:rPr lang="en-US" dirty="0"/>
              <a:t>http://www.cbc.ca/fifth/episodes/2013-2014/the-silence-of-the-labs</a:t>
            </a:r>
          </a:p>
        </p:txBody>
      </p:sp>
    </p:spTree>
    <p:extLst>
      <p:ext uri="{BB962C8B-B14F-4D97-AF65-F5344CB8AC3E}">
        <p14:creationId xmlns:p14="http://schemas.microsoft.com/office/powerpoint/2010/main" val="138080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1"/>
            </p:custDataLst>
          </p:nvPr>
        </p:nvSpPr>
        <p:spPr/>
        <p:txBody>
          <a:bodyPr/>
          <a:lstStyle/>
          <a:p>
            <a:pPr>
              <a:defRPr/>
            </a:pPr>
            <a:fld id="{9A9904E3-1917-4802-AF90-56D244D5CD2E}" type="slidenum">
              <a:rPr lang="fr-CA"/>
              <a:pPr>
                <a:defRPr/>
              </a:pPr>
              <a:t>13</a:t>
            </a:fld>
            <a:endParaRPr lang="fr-CA" dirty="0"/>
          </a:p>
        </p:txBody>
      </p:sp>
      <p:sp>
        <p:nvSpPr>
          <p:cNvPr id="79877" name="Rectangle 5"/>
          <p:cNvSpPr>
            <a:spLocks noGrp="1" noChangeArrowheads="1"/>
          </p:cNvSpPr>
          <p:nvPr>
            <p:ph type="title"/>
            <p:custDataLst>
              <p:tags r:id="rId2"/>
            </p:custDataLst>
          </p:nvPr>
        </p:nvSpPr>
        <p:spPr>
          <a:xfrm>
            <a:off x="228600" y="152400"/>
            <a:ext cx="8839200" cy="1143000"/>
          </a:xfrm>
        </p:spPr>
        <p:txBody>
          <a:bodyPr>
            <a:normAutofit fontScale="90000"/>
          </a:bodyPr>
          <a:lstStyle/>
          <a:p>
            <a:pPr eaLnBrk="1" hangingPunct="1">
              <a:defRPr/>
            </a:pPr>
            <a:r>
              <a:rPr lang="fr-CA" sz="4000" dirty="0" smtClean="0"/>
              <a:t>Analyse du Centre canadien de politiques alternatives</a:t>
            </a:r>
          </a:p>
        </p:txBody>
      </p:sp>
      <p:sp>
        <p:nvSpPr>
          <p:cNvPr id="53253" name="Text Box 10"/>
          <p:cNvSpPr txBox="1">
            <a:spLocks noChangeArrowheads="1"/>
          </p:cNvSpPr>
          <p:nvPr>
            <p:custDataLst>
              <p:tags r:id="rId3"/>
            </p:custDataLst>
          </p:nvPr>
        </p:nvSpPr>
        <p:spPr bwMode="auto">
          <a:xfrm>
            <a:off x="273269" y="1304854"/>
            <a:ext cx="43434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buFontTx/>
              <a:buChar char="•"/>
            </a:pPr>
            <a:r>
              <a:rPr lang="fr-CA" sz="2400" dirty="0" smtClean="0"/>
              <a:t>Ce qu’on ne sait pas peut nous faire mal</a:t>
            </a:r>
            <a:r>
              <a:rPr lang="en-CA" altLang="en-US" sz="2400" dirty="0" smtClean="0"/>
              <a:t>.</a:t>
            </a:r>
            <a:endParaRPr lang="en-CA" altLang="en-US" sz="2400" dirty="0"/>
          </a:p>
          <a:p>
            <a:pPr eaLnBrk="1" hangingPunct="1">
              <a:spcBef>
                <a:spcPct val="50000"/>
              </a:spcBef>
              <a:buFontTx/>
              <a:buChar char="•"/>
            </a:pPr>
            <a:r>
              <a:rPr lang="fr-CA" sz="2400" dirty="0" smtClean="0"/>
              <a:t>Il y a eu, au cours de la dernière génération, une érosion lente, régulière et silencieuse de la réglementation causée par des gouvernements désireux de « réduire la paperasse », de rendre le Canada « plus concurrentiel » et les gouvernements, plus « rentables ». </a:t>
            </a:r>
            <a:endParaRPr lang="en-CA" altLang="en-US" sz="2400" dirty="0"/>
          </a:p>
        </p:txBody>
      </p:sp>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469124"/>
            <a:ext cx="3836377" cy="50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21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1"/>
            </p:custDataLst>
          </p:nvPr>
        </p:nvSpPr>
        <p:spPr/>
        <p:txBody>
          <a:bodyPr/>
          <a:lstStyle/>
          <a:p>
            <a:pPr>
              <a:defRPr/>
            </a:pPr>
            <a:fld id="{830DB423-019B-461F-B3A4-79619505E401}" type="slidenum">
              <a:rPr lang="fr-CA"/>
              <a:pPr>
                <a:defRPr/>
              </a:pPr>
              <a:t>14</a:t>
            </a:fld>
            <a:endParaRPr lang="fr-CA" dirty="0"/>
          </a:p>
        </p:txBody>
      </p:sp>
      <p:sp>
        <p:nvSpPr>
          <p:cNvPr id="82946" name="Rectangle 2"/>
          <p:cNvSpPr>
            <a:spLocks noGrp="1" noChangeArrowheads="1"/>
          </p:cNvSpPr>
          <p:nvPr>
            <p:ph type="title"/>
            <p:custDataLst>
              <p:tags r:id="rId2"/>
            </p:custDataLst>
          </p:nvPr>
        </p:nvSpPr>
        <p:spPr/>
        <p:txBody>
          <a:bodyPr>
            <a:normAutofit fontScale="90000"/>
          </a:bodyPr>
          <a:lstStyle/>
          <a:p>
            <a:pPr eaLnBrk="1" hangingPunct="1">
              <a:defRPr/>
            </a:pPr>
            <a:r>
              <a:rPr lang="fr-CA" sz="4000" dirty="0" smtClean="0"/>
              <a:t>Analyse du Centre canadien de politiques alternatives</a:t>
            </a:r>
          </a:p>
        </p:txBody>
      </p:sp>
      <p:sp>
        <p:nvSpPr>
          <p:cNvPr id="55300" name="Text Box 3"/>
          <p:cNvSpPr txBox="1">
            <a:spLocks noChangeArrowheads="1"/>
          </p:cNvSpPr>
          <p:nvPr>
            <p:custDataLst>
              <p:tags r:id="rId3"/>
            </p:custDataLst>
          </p:nvPr>
        </p:nvSpPr>
        <p:spPr bwMode="auto">
          <a:xfrm>
            <a:off x="257503" y="1427921"/>
            <a:ext cx="5257800" cy="543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20000"/>
              </a:spcBef>
              <a:buClr>
                <a:schemeClr val="hlink"/>
              </a:buClr>
              <a:buSzPct val="60000"/>
              <a:buFont typeface="Wingdings" pitchFamily="2" charset="2"/>
              <a:buChar char="n"/>
            </a:pPr>
            <a:r>
              <a:rPr lang="fr-CA" sz="2800" dirty="0" smtClean="0"/>
              <a:t>L’autoréglementation, c’est comme enfermer le loup dans la bergerie.</a:t>
            </a:r>
            <a:endParaRPr lang="en-US" altLang="en-US" sz="2800" dirty="0"/>
          </a:p>
          <a:p>
            <a:pPr eaLnBrk="1" hangingPunct="1">
              <a:spcBef>
                <a:spcPct val="20000"/>
              </a:spcBef>
              <a:buClr>
                <a:schemeClr val="hlink"/>
              </a:buClr>
              <a:buSzPct val="60000"/>
              <a:buFont typeface="Wingdings" pitchFamily="2" charset="2"/>
              <a:buChar char="n"/>
            </a:pPr>
            <a:endParaRPr lang="en-US" altLang="en-US" sz="2800" dirty="0"/>
          </a:p>
          <a:p>
            <a:pPr eaLnBrk="1" hangingPunct="1">
              <a:spcBef>
                <a:spcPct val="20000"/>
              </a:spcBef>
              <a:buClr>
                <a:schemeClr val="hlink"/>
              </a:buClr>
              <a:buSzPct val="60000"/>
              <a:buFont typeface="Wingdings" pitchFamily="2" charset="2"/>
              <a:buChar char="n"/>
            </a:pPr>
            <a:r>
              <a:rPr lang="fr-CA" sz="2800" dirty="0" smtClean="0"/>
              <a:t>Neuf Canadiens sur dix veulent que le gouvernement protège mieux l’environnement. Au total, 84 % estiment que les entreprises placent les profits avant la sécurité</a:t>
            </a:r>
            <a:r>
              <a:rPr lang="en-US" altLang="en-US" sz="2800" dirty="0" smtClean="0"/>
              <a:t>.</a:t>
            </a:r>
            <a:endParaRPr lang="en-US" altLang="en-US" sz="2800" dirty="0"/>
          </a:p>
        </p:txBody>
      </p:sp>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1566041"/>
            <a:ext cx="3332342" cy="439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62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fr-CA" b="1" dirty="0" smtClean="0"/>
              <a:t>C-4 – Enquêtes et inspections</a:t>
            </a:r>
            <a:endParaRPr lang="en-US" dirty="0"/>
          </a:p>
        </p:txBody>
      </p:sp>
      <p:sp>
        <p:nvSpPr>
          <p:cNvPr id="3" name="Content Placeholder 2"/>
          <p:cNvSpPr>
            <a:spLocks noGrp="1"/>
          </p:cNvSpPr>
          <p:nvPr>
            <p:ph idx="1"/>
          </p:nvPr>
        </p:nvSpPr>
        <p:spPr>
          <a:xfrm>
            <a:off x="457200" y="990600"/>
            <a:ext cx="8229600" cy="5638800"/>
          </a:xfrm>
        </p:spPr>
        <p:txBody>
          <a:bodyPr>
            <a:normAutofit fontScale="85000" lnSpcReduction="20000"/>
          </a:bodyPr>
          <a:lstStyle/>
          <a:p>
            <a:r>
              <a:rPr lang="fr-FR" dirty="0" smtClean="0"/>
              <a:t>Paragraphes </a:t>
            </a:r>
            <a:r>
              <a:rPr lang="fr-FR" dirty="0"/>
              <a:t>176 </a:t>
            </a:r>
            <a:r>
              <a:rPr lang="fr-FR" dirty="0" smtClean="0"/>
              <a:t>et 190 du </a:t>
            </a:r>
            <a:r>
              <a:rPr lang="fr-FR" dirty="0"/>
              <a:t>projet de loi </a:t>
            </a:r>
            <a:r>
              <a:rPr lang="fr-FR" dirty="0" smtClean="0"/>
              <a:t>C-4</a:t>
            </a:r>
          </a:p>
          <a:p>
            <a:endParaRPr lang="fr-FR" dirty="0"/>
          </a:p>
          <a:p>
            <a:r>
              <a:rPr lang="fr-FR" dirty="0" smtClean="0"/>
              <a:t>Abroge </a:t>
            </a:r>
            <a:r>
              <a:rPr lang="fr-FR" dirty="0"/>
              <a:t>les définitions </a:t>
            </a:r>
            <a:r>
              <a:rPr lang="fr-FR" dirty="0" smtClean="0"/>
              <a:t>«</a:t>
            </a:r>
            <a:r>
              <a:rPr lang="fr-FR" dirty="0"/>
              <a:t>d’</a:t>
            </a:r>
            <a:r>
              <a:rPr lang="fr-FR" dirty="0" smtClean="0"/>
              <a:t>agent </a:t>
            </a:r>
            <a:r>
              <a:rPr lang="fr-FR" dirty="0"/>
              <a:t>de santé et de sécurité » et </a:t>
            </a:r>
            <a:r>
              <a:rPr lang="fr-FR" dirty="0" smtClean="0"/>
              <a:t>«</a:t>
            </a:r>
            <a:r>
              <a:rPr lang="fr-FR" dirty="0"/>
              <a:t>d’</a:t>
            </a:r>
            <a:r>
              <a:rPr lang="fr-FR" dirty="0" smtClean="0"/>
              <a:t>agent </a:t>
            </a:r>
            <a:r>
              <a:rPr lang="fr-FR" dirty="0"/>
              <a:t>régional de santé et de sécurité » </a:t>
            </a:r>
            <a:r>
              <a:rPr lang="fr-FR" dirty="0" smtClean="0"/>
              <a:t>et les remplace </a:t>
            </a:r>
            <a:r>
              <a:rPr lang="fr-FR" dirty="0"/>
              <a:t>par « le ministre » dans l’ensemble </a:t>
            </a:r>
            <a:r>
              <a:rPr lang="fr-FR" dirty="0" smtClean="0"/>
              <a:t>de la </a:t>
            </a:r>
            <a:r>
              <a:rPr lang="fr-FR" dirty="0"/>
              <a:t>loi</a:t>
            </a:r>
            <a:r>
              <a:rPr lang="fr-FR" dirty="0" smtClean="0"/>
              <a:t>.</a:t>
            </a:r>
          </a:p>
          <a:p>
            <a:endParaRPr lang="fr-FR" dirty="0"/>
          </a:p>
          <a:p>
            <a:r>
              <a:rPr lang="fr-FR" dirty="0" smtClean="0"/>
              <a:t>De plus, </a:t>
            </a:r>
            <a:r>
              <a:rPr lang="fr-FR" dirty="0" smtClean="0"/>
              <a:t>le </a:t>
            </a:r>
            <a:r>
              <a:rPr lang="fr-FR" dirty="0" smtClean="0"/>
              <a:t>Ministre </a:t>
            </a:r>
            <a:r>
              <a:rPr lang="fr-FR" dirty="0"/>
              <a:t>peut déléguer ses pouvoirs à toute personne </a:t>
            </a:r>
            <a:r>
              <a:rPr lang="fr-FR" dirty="0" smtClean="0"/>
              <a:t>qu’elle </a:t>
            </a:r>
            <a:r>
              <a:rPr lang="fr-FR" dirty="0"/>
              <a:t>juge compétente.</a:t>
            </a:r>
          </a:p>
          <a:p>
            <a:endParaRPr lang="fr-FR" dirty="0"/>
          </a:p>
          <a:p>
            <a:r>
              <a:rPr lang="fr-FR" dirty="0"/>
              <a:t>Pareilles dispositions pourraient servir à évincer le corps d’inspecteurs neutres, qualifiés et spécialisés qui veillent actuellement à faire appliquer les règles, dans le but </a:t>
            </a:r>
            <a:r>
              <a:rPr lang="fr-FR" dirty="0" smtClean="0"/>
              <a:t>de les </a:t>
            </a:r>
            <a:r>
              <a:rPr lang="fr-FR" dirty="0"/>
              <a:t>remplacer par des entrepreneurs privés embauchés au cas par cas, dont le prochain contrat dépend du bon vouloir du gouvernement. </a:t>
            </a:r>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15</a:t>
            </a:fld>
            <a:endParaRPr lang="en-US"/>
          </a:p>
        </p:txBody>
      </p:sp>
    </p:spTree>
    <p:extLst>
      <p:ext uri="{BB962C8B-B14F-4D97-AF65-F5344CB8AC3E}">
        <p14:creationId xmlns:p14="http://schemas.microsoft.com/office/powerpoint/2010/main" val="2069545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fr-CA" b="1" dirty="0" smtClean="0"/>
              <a:t>C-4 – Enquêtes et inspections</a:t>
            </a:r>
            <a:endParaRPr lang="en-US" dirty="0"/>
          </a:p>
        </p:txBody>
      </p:sp>
      <p:sp>
        <p:nvSpPr>
          <p:cNvPr id="3" name="Content Placeholder 2"/>
          <p:cNvSpPr>
            <a:spLocks noGrp="1"/>
          </p:cNvSpPr>
          <p:nvPr>
            <p:ph idx="1"/>
          </p:nvPr>
        </p:nvSpPr>
        <p:spPr>
          <a:xfrm>
            <a:off x="228600" y="1006475"/>
            <a:ext cx="8686800" cy="5715000"/>
          </a:xfrm>
        </p:spPr>
        <p:txBody>
          <a:bodyPr>
            <a:noAutofit/>
          </a:bodyPr>
          <a:lstStyle/>
          <a:p>
            <a:r>
              <a:rPr lang="fr-FR" sz="2400" dirty="0" smtClean="0"/>
              <a:t>Ouvre </a:t>
            </a:r>
            <a:r>
              <a:rPr lang="fr-FR" sz="2400" dirty="0"/>
              <a:t>la porte à la politisation du rôle essentiel que jouent la surveillance et l’exécution de la </a:t>
            </a:r>
            <a:r>
              <a:rPr lang="fr-FR" sz="2400" dirty="0" smtClean="0"/>
              <a:t>loi</a:t>
            </a:r>
          </a:p>
          <a:p>
            <a:r>
              <a:rPr lang="fr-FR" sz="2400" dirty="0" smtClean="0"/>
              <a:t>Tout </a:t>
            </a:r>
            <a:r>
              <a:rPr lang="fr-FR" sz="2400" dirty="0"/>
              <a:t>indique que les avis d’infraction et les mesures punitives constituent les seuls moyens de réduire la fréquence et la gravité des accidents au </a:t>
            </a:r>
            <a:r>
              <a:rPr lang="fr-FR" sz="2400" dirty="0" smtClean="0"/>
              <a:t>travail.</a:t>
            </a:r>
          </a:p>
          <a:p>
            <a:r>
              <a:rPr lang="fr-FR" sz="2400" dirty="0" smtClean="0"/>
              <a:t>Le </a:t>
            </a:r>
            <a:r>
              <a:rPr lang="fr-FR" sz="2400" dirty="0"/>
              <a:t>nombre d’employés a augmenté radicalement par rapport au nombre d’inspecteurs </a:t>
            </a:r>
            <a:r>
              <a:rPr lang="fr-FR" sz="2400" dirty="0" smtClean="0"/>
              <a:t>depuis quelques </a:t>
            </a:r>
            <a:r>
              <a:rPr lang="fr-FR" sz="2400" dirty="0"/>
              <a:t>années</a:t>
            </a:r>
            <a:r>
              <a:rPr lang="fr-FR" sz="2400" dirty="0" smtClean="0"/>
              <a:t>.</a:t>
            </a:r>
          </a:p>
          <a:p>
            <a:r>
              <a:rPr lang="fr-FR" sz="2400" dirty="0" smtClean="0"/>
              <a:t>On </a:t>
            </a:r>
            <a:r>
              <a:rPr lang="fr-FR" sz="2400" dirty="0"/>
              <a:t>ne peut que rappeler que le plus grand employeur soumis aux inspections est bel et bien le gouvernement</a:t>
            </a:r>
            <a:r>
              <a:rPr lang="fr-FR" sz="2400" dirty="0" smtClean="0"/>
              <a:t>.</a:t>
            </a:r>
            <a:endParaRPr lang="fr-FR" sz="2400" dirty="0"/>
          </a:p>
          <a:p>
            <a:r>
              <a:rPr lang="fr-FR" sz="2400" dirty="0"/>
              <a:t>Nous estimons que cette disposition place le ministre dans une situation de conflit d’intérêts, en ce sens qu’il pourrait être accusé de décisions partiales prises en faveur de ses collègues du cabinet et à l’encontre des travailleurs et travailleuses.</a:t>
            </a:r>
          </a:p>
        </p:txBody>
      </p:sp>
      <p:sp>
        <p:nvSpPr>
          <p:cNvPr id="4" name="Slide Number Placeholder 3"/>
          <p:cNvSpPr>
            <a:spLocks noGrp="1"/>
          </p:cNvSpPr>
          <p:nvPr>
            <p:ph type="sldNum" sz="quarter" idx="12"/>
          </p:nvPr>
        </p:nvSpPr>
        <p:spPr/>
        <p:txBody>
          <a:bodyPr/>
          <a:lstStyle/>
          <a:p>
            <a:fld id="{14BC654C-8D77-4D5A-B674-D4FB39CE8EF8}" type="slidenum">
              <a:rPr lang="en-US" smtClean="0"/>
              <a:pPr/>
              <a:t>16</a:t>
            </a:fld>
            <a:endParaRPr lang="en-US"/>
          </a:p>
        </p:txBody>
      </p:sp>
    </p:spTree>
    <p:extLst>
      <p:ext uri="{BB962C8B-B14F-4D97-AF65-F5344CB8AC3E}">
        <p14:creationId xmlns:p14="http://schemas.microsoft.com/office/powerpoint/2010/main" val="4230248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fr-CA" b="1" dirty="0" smtClean="0"/>
              <a:t>C-4 – Enquêtes et inspections</a:t>
            </a:r>
            <a:endParaRPr lang="en-US" dirty="0"/>
          </a:p>
        </p:txBody>
      </p:sp>
      <p:sp>
        <p:nvSpPr>
          <p:cNvPr id="3" name="Content Placeholder 2"/>
          <p:cNvSpPr>
            <a:spLocks noGrp="1"/>
          </p:cNvSpPr>
          <p:nvPr>
            <p:ph idx="1"/>
          </p:nvPr>
        </p:nvSpPr>
        <p:spPr>
          <a:xfrm>
            <a:off x="457200" y="1020762"/>
            <a:ext cx="8229600" cy="5518150"/>
          </a:xfrm>
        </p:spPr>
        <p:txBody>
          <a:bodyPr>
            <a:normAutofit fontScale="92500" lnSpcReduction="10000"/>
          </a:bodyPr>
          <a:lstStyle/>
          <a:p>
            <a:r>
              <a:rPr lang="fr-FR" dirty="0" smtClean="0"/>
              <a:t>Le projet </a:t>
            </a:r>
            <a:r>
              <a:rPr lang="fr-FR" dirty="0"/>
              <a:t>de loi </a:t>
            </a:r>
            <a:r>
              <a:rPr lang="fr-FR" dirty="0" smtClean="0"/>
              <a:t>C-4 propose </a:t>
            </a:r>
            <a:r>
              <a:rPr lang="fr-FR" dirty="0"/>
              <a:t>de conférer au ministre du Travail le pouvoir de gérer ou de mettre en application, par voie électronique, le Code canadien du travail. </a:t>
            </a:r>
            <a:endParaRPr lang="fr-FR" dirty="0" smtClean="0"/>
          </a:p>
          <a:p>
            <a:endParaRPr lang="fr-FR" dirty="0"/>
          </a:p>
          <a:p>
            <a:r>
              <a:rPr lang="fr-FR" dirty="0" smtClean="0"/>
              <a:t>Un guide touchant </a:t>
            </a:r>
            <a:r>
              <a:rPr lang="fr-FR" b="1" dirty="0" smtClean="0"/>
              <a:t>les enquêtes virtuelles </a:t>
            </a:r>
            <a:r>
              <a:rPr lang="fr-FR" dirty="0" smtClean="0"/>
              <a:t>pour les inspecteurs et inspectrices est déjà en développement.</a:t>
            </a:r>
          </a:p>
          <a:p>
            <a:endParaRPr lang="fr-FR" dirty="0"/>
          </a:p>
          <a:p>
            <a:r>
              <a:rPr lang="fr-FR" dirty="0" smtClean="0"/>
              <a:t>Aucunes données n’existe sur l’efficacité d’un service d’enquête virtuel en matière de santé et sécurité en milieu de travail.</a:t>
            </a:r>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17</a:t>
            </a:fld>
            <a:endParaRPr lang="en-US"/>
          </a:p>
        </p:txBody>
      </p:sp>
    </p:spTree>
    <p:extLst>
      <p:ext uri="{BB962C8B-B14F-4D97-AF65-F5344CB8AC3E}">
        <p14:creationId xmlns:p14="http://schemas.microsoft.com/office/powerpoint/2010/main" val="1436927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fr-CA" b="1" dirty="0"/>
              <a:t>La nouvelle définition du « danger »</a:t>
            </a:r>
            <a:endParaRPr lang="en-US" dirty="0"/>
          </a:p>
        </p:txBody>
      </p:sp>
      <p:sp>
        <p:nvSpPr>
          <p:cNvPr id="3" name="Content Placeholder 2"/>
          <p:cNvSpPr>
            <a:spLocks noGrp="1"/>
          </p:cNvSpPr>
          <p:nvPr>
            <p:ph idx="1"/>
          </p:nvPr>
        </p:nvSpPr>
        <p:spPr>
          <a:xfrm>
            <a:off x="457200" y="838200"/>
            <a:ext cx="8229600" cy="5518150"/>
          </a:xfrm>
        </p:spPr>
        <p:txBody>
          <a:bodyPr>
            <a:normAutofit fontScale="85000" lnSpcReduction="10000"/>
          </a:bodyPr>
          <a:lstStyle/>
          <a:p>
            <a:r>
              <a:rPr lang="fr-CA" sz="3300" dirty="0"/>
              <a:t>Au Canada, un travailleur placé devant le choix de faire une tâche au risque de se blesser (ou de perdre la vie) ou de subir des mesures disciplinaires (ou de perdre son emploi) peut, en dernier recours, exercer son droit de refuser un travail dangereux. </a:t>
            </a:r>
            <a:endParaRPr lang="en-US" sz="3300" dirty="0"/>
          </a:p>
          <a:p>
            <a:pPr marL="0" indent="0">
              <a:buNone/>
            </a:pPr>
            <a:endParaRPr lang="en-US" sz="3300" dirty="0"/>
          </a:p>
          <a:p>
            <a:r>
              <a:rPr lang="fr-CA" sz="3300" dirty="0"/>
              <a:t>Le projet de loi C-4 prévoit réduire à son strict minimum la définition du « danger » qui figure actuellement au paragraphe 122(1) de la Partie II du </a:t>
            </a:r>
            <a:r>
              <a:rPr lang="fr-CA" sz="3300" i="1" dirty="0"/>
              <a:t>Code canadien du travail</a:t>
            </a:r>
            <a:r>
              <a:rPr lang="fr-CA" sz="3300" dirty="0"/>
              <a:t>. </a:t>
            </a:r>
            <a:endParaRPr lang="en-US" sz="3300" dirty="0"/>
          </a:p>
          <a:p>
            <a:pPr marL="0" indent="0">
              <a:buNone/>
            </a:pPr>
            <a:endParaRPr lang="en-US" sz="3300" dirty="0"/>
          </a:p>
          <a:p>
            <a:r>
              <a:rPr lang="fr-CA" sz="3300" dirty="0"/>
              <a:t>Le paragraphe 176(2) du projet de loi C-4 élimine la définition actuelle du mot « danger ».</a:t>
            </a:r>
            <a:endParaRPr lang="en-US" sz="3300" dirty="0"/>
          </a:p>
          <a:p>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18</a:t>
            </a:fld>
            <a:endParaRPr lang="en-US"/>
          </a:p>
        </p:txBody>
      </p:sp>
    </p:spTree>
    <p:extLst>
      <p:ext uri="{BB962C8B-B14F-4D97-AF65-F5344CB8AC3E}">
        <p14:creationId xmlns:p14="http://schemas.microsoft.com/office/powerpoint/2010/main" val="3986586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fr-CA" b="1" dirty="0"/>
              <a:t>La nouvelle définition du « danger »</a:t>
            </a:r>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20000"/>
          </a:bodyPr>
          <a:lstStyle/>
          <a:p>
            <a:r>
              <a:rPr lang="fr-CA" b="1" dirty="0" smtClean="0"/>
              <a:t>Définition </a:t>
            </a:r>
            <a:r>
              <a:rPr lang="fr-CA" b="1" dirty="0" smtClean="0"/>
              <a:t>précédente</a:t>
            </a:r>
            <a:r>
              <a:rPr lang="fr-CA" b="1" dirty="0" smtClean="0"/>
              <a:t> :</a:t>
            </a:r>
            <a:endParaRPr lang="en-US" dirty="0" smtClean="0"/>
          </a:p>
          <a:p>
            <a:pPr marL="0" indent="0">
              <a:buNone/>
            </a:pPr>
            <a:endParaRPr lang="en-US" dirty="0" smtClean="0"/>
          </a:p>
          <a:p>
            <a:r>
              <a:rPr lang="fr-CA" dirty="0" smtClean="0"/>
              <a:t>« danger » Situation, tâche ou risque - existant ou éventuel - susceptible de causer des blessures à une personne qui y est exposée ou de la rendre malade - même si ses effets sur l’intégrité physique ou la santé ne sont pas immédiats - , avant que, selon le cas, le risque soit écarté, la situation corrigée ou la tâche modifiée. Est notamment visée toute exposition à une substance dangereuse susceptible d’avoir des effets à long terme sur la santé ou le système reproducteur.</a:t>
            </a:r>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19</a:t>
            </a:fld>
            <a:endParaRPr lang="en-US"/>
          </a:p>
        </p:txBody>
      </p:sp>
    </p:spTree>
    <p:extLst>
      <p:ext uri="{BB962C8B-B14F-4D97-AF65-F5344CB8AC3E}">
        <p14:creationId xmlns:p14="http://schemas.microsoft.com/office/powerpoint/2010/main" val="2333195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6200"/>
            <a:ext cx="8229600" cy="1143000"/>
          </a:xfrm>
        </p:spPr>
        <p:txBody>
          <a:bodyPr>
            <a:normAutofit fontScale="90000"/>
          </a:bodyPr>
          <a:lstStyle/>
          <a:p>
            <a:r>
              <a:rPr lang="fr-CA" dirty="0" smtClean="0"/>
              <a:t>Conservatisme économique : plus de liberté, moins d’intervention de l’État</a:t>
            </a:r>
            <a:endParaRPr lang="fr-CA" dirty="0"/>
          </a:p>
        </p:txBody>
      </p:sp>
      <p:sp>
        <p:nvSpPr>
          <p:cNvPr id="3" name="Content Placeholder 2"/>
          <p:cNvSpPr>
            <a:spLocks noGrp="1"/>
          </p:cNvSpPr>
          <p:nvPr>
            <p:ph idx="1"/>
            <p:custDataLst>
              <p:tags r:id="rId2"/>
            </p:custDataLst>
          </p:nvPr>
        </p:nvSpPr>
        <p:spPr>
          <a:xfrm>
            <a:off x="4191000" y="1219200"/>
            <a:ext cx="4876799" cy="5181600"/>
          </a:xfrm>
        </p:spPr>
        <p:txBody>
          <a:bodyPr>
            <a:normAutofit/>
          </a:bodyPr>
          <a:lstStyle/>
          <a:p>
            <a:pPr marL="0" indent="0">
              <a:buNone/>
            </a:pPr>
            <a:r>
              <a:rPr lang="fr-CA" dirty="0" smtClean="0"/>
              <a:t>Pour Stephen Harper :</a:t>
            </a:r>
          </a:p>
          <a:p>
            <a:pPr marL="0" indent="0">
              <a:buNone/>
            </a:pPr>
            <a:r>
              <a:rPr lang="fr-CA" dirty="0" smtClean="0"/>
              <a:t>"L’État-providence donne un pouvoir inégalé à une bureaucratie fédérale centralisatrice, qui s’immisce dans la vie des Canadiens et veut à tout prix uniformiser ses politiques et ses pratiques à l’échelle </a:t>
            </a:r>
            <a:r>
              <a:rPr lang="fr-CA" dirty="0"/>
              <a:t>nationale</a:t>
            </a:r>
            <a:r>
              <a:rPr lang="fr-CA" dirty="0" smtClean="0"/>
              <a:t>."</a:t>
            </a:r>
          </a:p>
          <a:p>
            <a:pPr marL="0" indent="0">
              <a:buNone/>
            </a:pPr>
            <a:endParaRPr lang="en-US" dirty="0"/>
          </a:p>
        </p:txBody>
      </p:sp>
      <p:pic>
        <p:nvPicPr>
          <p:cNvPr id="4" name="Picture 8" descr="http://1.bp.blogspot.com/-YZXU2UCM8Cg/UYUOCQrtiXI/AAAAAAAAF3g/Dr5blmaX_ms/s1800/lyin+k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8" y="1600200"/>
            <a:ext cx="4038599" cy="4038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4BC654C-8D77-4D5A-B674-D4FB39CE8EF8}" type="slidenum">
              <a:rPr lang="en-US" smtClean="0"/>
              <a:pPr/>
              <a:t>2</a:t>
            </a:fld>
            <a:endParaRPr lang="en-US" dirty="0"/>
          </a:p>
        </p:txBody>
      </p:sp>
      <p:sp>
        <p:nvSpPr>
          <p:cNvPr id="6" name="TextBox 5"/>
          <p:cNvSpPr txBox="1"/>
          <p:nvPr/>
        </p:nvSpPr>
        <p:spPr>
          <a:xfrm>
            <a:off x="108437" y="6376971"/>
            <a:ext cx="9035563" cy="261610"/>
          </a:xfrm>
          <a:prstGeom prst="rect">
            <a:avLst/>
          </a:prstGeom>
          <a:noFill/>
        </p:spPr>
        <p:txBody>
          <a:bodyPr wrap="square" rtlCol="0">
            <a:spAutoFit/>
          </a:bodyPr>
          <a:lstStyle/>
          <a:p>
            <a:r>
              <a:rPr lang="fr-CA" sz="1100" dirty="0" smtClean="0"/>
              <a:t>Source: Canadian Centre for Policy Alternatives, The </a:t>
            </a:r>
            <a:r>
              <a:rPr lang="fr-CA" sz="1100" dirty="0"/>
              <a:t>Harper </a:t>
            </a:r>
            <a:r>
              <a:rPr lang="fr-CA" sz="1100" dirty="0" smtClean="0"/>
              <a:t>Record, www.policyalternatives.ca/Reports/2008/09/HarperRecord/index.cfm </a:t>
            </a:r>
            <a:endParaRPr lang="en-US" sz="1100" dirty="0"/>
          </a:p>
        </p:txBody>
      </p:sp>
    </p:spTree>
    <p:extLst>
      <p:ext uri="{BB962C8B-B14F-4D97-AF65-F5344CB8AC3E}">
        <p14:creationId xmlns:p14="http://schemas.microsoft.com/office/powerpoint/2010/main" val="342917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fr-CA" b="1" dirty="0"/>
              <a:t>La nouvelle définition du « danger »</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r>
              <a:rPr lang="fr-CA" sz="3000" b="1" dirty="0" smtClean="0"/>
              <a:t>Remplacer </a:t>
            </a:r>
            <a:r>
              <a:rPr lang="fr-CA" sz="3000" b="1" dirty="0"/>
              <a:t>par </a:t>
            </a:r>
            <a:r>
              <a:rPr lang="fr-CA" sz="3000" b="1" dirty="0" smtClean="0"/>
              <a:t>celle-ci:</a:t>
            </a:r>
            <a:endParaRPr lang="en-US" sz="3000" b="1" dirty="0"/>
          </a:p>
          <a:p>
            <a:pPr marL="0" indent="0">
              <a:buNone/>
            </a:pPr>
            <a:endParaRPr lang="en-US" dirty="0"/>
          </a:p>
          <a:p>
            <a:r>
              <a:rPr lang="fr-CA" dirty="0" smtClean="0"/>
              <a:t>« danger</a:t>
            </a:r>
            <a:r>
              <a:rPr lang="fr-CA" dirty="0"/>
              <a:t> » </a:t>
            </a:r>
            <a:r>
              <a:rPr lang="fr-CA" dirty="0" smtClean="0"/>
              <a:t> Situation</a:t>
            </a:r>
            <a:r>
              <a:rPr lang="fr-CA" dirty="0"/>
              <a:t>, tâche ou risque qui pourrait vraisemblablement présenter une menace imminente ou sérieuse pour la vie ou pour la santé de la personne qui y est exposée avant que, selon le cas, la situation soit corrigée, la tâche modifiée ou le risque écarté.</a:t>
            </a:r>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20</a:t>
            </a:fld>
            <a:endParaRPr lang="en-US"/>
          </a:p>
        </p:txBody>
      </p:sp>
    </p:spTree>
    <p:extLst>
      <p:ext uri="{BB962C8B-B14F-4D97-AF65-F5344CB8AC3E}">
        <p14:creationId xmlns:p14="http://schemas.microsoft.com/office/powerpoint/2010/main" val="778682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fr-CA" b="1" dirty="0"/>
              <a:t>La nouvelle définition du « danger »</a:t>
            </a:r>
            <a:endParaRPr lang="en-US" dirty="0"/>
          </a:p>
        </p:txBody>
      </p:sp>
      <p:sp>
        <p:nvSpPr>
          <p:cNvPr id="3" name="Content Placeholder 2"/>
          <p:cNvSpPr>
            <a:spLocks noGrp="1"/>
          </p:cNvSpPr>
          <p:nvPr>
            <p:ph idx="1"/>
          </p:nvPr>
        </p:nvSpPr>
        <p:spPr>
          <a:xfrm>
            <a:off x="228600" y="838200"/>
            <a:ext cx="8763000" cy="5715000"/>
          </a:xfrm>
        </p:spPr>
        <p:txBody>
          <a:bodyPr>
            <a:noAutofit/>
          </a:bodyPr>
          <a:lstStyle/>
          <a:p>
            <a:pPr marL="0" indent="0">
              <a:buNone/>
            </a:pPr>
            <a:r>
              <a:rPr lang="fr-CA" sz="2400" u="sng" dirty="0"/>
              <a:t>Cette modification supprime la notion de « toutes activités futures »</a:t>
            </a:r>
            <a:endParaRPr lang="en-US" sz="2400" dirty="0"/>
          </a:p>
          <a:p>
            <a:pPr lvl="0"/>
            <a:r>
              <a:rPr lang="fr-CA" sz="2400" dirty="0" smtClean="0"/>
              <a:t>En </a:t>
            </a:r>
            <a:r>
              <a:rPr lang="fr-CA" sz="2400" dirty="0"/>
              <a:t>supprimant le droit de refuser un travail dangereux potentiel (dorénavant ce danger devra être imminent ou menacer gravement la vie ou la santé des personnes salariées). Ainsi, les conditions de travail des personnes salariées ne seront jugées dangereuses que si leur vie est menacée;</a:t>
            </a:r>
            <a:endParaRPr lang="en-US" sz="2400" dirty="0"/>
          </a:p>
          <a:p>
            <a:pPr marL="0" indent="0">
              <a:buNone/>
            </a:pPr>
            <a:endParaRPr lang="en-US" sz="2400" dirty="0"/>
          </a:p>
          <a:p>
            <a:pPr lvl="0"/>
            <a:r>
              <a:rPr lang="fr-CA" sz="2400" dirty="0"/>
              <a:t>En supprimant l’idée que les personnes salariées ont droit à la protection lors d’activités ou dans des conditions qui pourraient représenter un danger potentiel;</a:t>
            </a:r>
            <a:endParaRPr lang="en-US" sz="2400" dirty="0"/>
          </a:p>
          <a:p>
            <a:pPr marL="0" indent="0">
              <a:buNone/>
            </a:pPr>
            <a:endParaRPr lang="en-US" sz="2400" dirty="0"/>
          </a:p>
          <a:p>
            <a:pPr lvl="0"/>
            <a:r>
              <a:rPr lang="fr-CA" sz="2400" dirty="0"/>
              <a:t>Les dangers pour la vie ou la santé des personnes salariées doivent être pratiquement immédiats ou imminents (on a supprimé la notion de « danger potentiel </a:t>
            </a:r>
            <a:r>
              <a:rPr lang="fr-CA" sz="2400" dirty="0" smtClean="0"/>
              <a:t>»).</a:t>
            </a:r>
            <a:endParaRPr lang="en-US"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21</a:t>
            </a:fld>
            <a:endParaRPr lang="en-US"/>
          </a:p>
        </p:txBody>
      </p:sp>
    </p:spTree>
    <p:extLst>
      <p:ext uri="{BB962C8B-B14F-4D97-AF65-F5344CB8AC3E}">
        <p14:creationId xmlns:p14="http://schemas.microsoft.com/office/powerpoint/2010/main" val="3120655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fr-CA" b="1" dirty="0"/>
              <a:t>La nouvelle définition du « danger »</a:t>
            </a:r>
            <a:endParaRPr lang="en-US" dirty="0"/>
          </a:p>
        </p:txBody>
      </p:sp>
      <p:sp>
        <p:nvSpPr>
          <p:cNvPr id="3" name="Content Placeholder 2"/>
          <p:cNvSpPr>
            <a:spLocks noGrp="1"/>
          </p:cNvSpPr>
          <p:nvPr>
            <p:ph idx="1"/>
          </p:nvPr>
        </p:nvSpPr>
        <p:spPr>
          <a:xfrm>
            <a:off x="266700" y="838199"/>
            <a:ext cx="8610600" cy="5883275"/>
          </a:xfrm>
        </p:spPr>
        <p:txBody>
          <a:bodyPr>
            <a:noAutofit/>
          </a:bodyPr>
          <a:lstStyle/>
          <a:p>
            <a:pPr marL="0" indent="0">
              <a:buNone/>
            </a:pPr>
            <a:r>
              <a:rPr lang="fr-CA" sz="2400" dirty="0" smtClean="0"/>
              <a:t>Suppression du passage:</a:t>
            </a:r>
          </a:p>
          <a:p>
            <a:r>
              <a:rPr lang="fr-CA" sz="2400" dirty="0" smtClean="0"/>
              <a:t> </a:t>
            </a:r>
            <a:r>
              <a:rPr lang="fr-CA" sz="2400" dirty="0"/>
              <a:t>« danger qui comprend toute exposition à une substance dangereuse susceptible d’avoir des effets à long terme sur la santé et le système reproducteur </a:t>
            </a:r>
            <a:r>
              <a:rPr lang="fr-CA" sz="2400" dirty="0" smtClean="0"/>
              <a:t>» </a:t>
            </a:r>
          </a:p>
          <a:p>
            <a:pPr marL="0" indent="0">
              <a:buNone/>
            </a:pPr>
            <a:endParaRPr lang="fr-CA" sz="2400" dirty="0"/>
          </a:p>
          <a:p>
            <a:r>
              <a:rPr lang="fr-CA" sz="2400" dirty="0" smtClean="0"/>
              <a:t>suppression </a:t>
            </a:r>
            <a:r>
              <a:rPr lang="fr-CA" sz="2400" dirty="0"/>
              <a:t>du terme « malade </a:t>
            </a:r>
            <a:r>
              <a:rPr lang="fr-CA" sz="2400" dirty="0" smtClean="0"/>
              <a:t>» dans l’expression « susceptible </a:t>
            </a:r>
            <a:r>
              <a:rPr lang="fr-CA" sz="2400" dirty="0"/>
              <a:t>de causer des blessures à une personne qui y est exposée ou de la rendre </a:t>
            </a:r>
            <a:r>
              <a:rPr lang="fr-CA" sz="2400" dirty="0" smtClean="0"/>
              <a:t>malade</a:t>
            </a:r>
            <a:r>
              <a:rPr lang="fr-CA" sz="2400" dirty="0"/>
              <a:t> »</a:t>
            </a:r>
            <a:endParaRPr lang="fr-CA" sz="2400" dirty="0" smtClean="0"/>
          </a:p>
          <a:p>
            <a:pPr lvl="0"/>
            <a:endParaRPr lang="fr-CA" sz="2400" dirty="0"/>
          </a:p>
          <a:p>
            <a:pPr lvl="0"/>
            <a:r>
              <a:rPr lang="fr-CA" sz="2400" dirty="0" smtClean="0"/>
              <a:t>les </a:t>
            </a:r>
            <a:r>
              <a:rPr lang="fr-CA" sz="2400" dirty="0"/>
              <a:t>travailleuses et travailleurs susceptibles d’être exposés ne seraient vraisemblablement plus en mesure de demander une protection contre l’exposition à des agents cancérigènes ou tératogènes </a:t>
            </a:r>
            <a:r>
              <a:rPr lang="fr-CA" sz="2400" dirty="0" smtClean="0"/>
              <a:t>pouvant </a:t>
            </a:r>
            <a:r>
              <a:rPr lang="fr-CA" sz="2400" dirty="0"/>
              <a:t>causer des maladies potentiellement chroniques ou à progression lente.  </a:t>
            </a:r>
            <a:endParaRPr lang="en-US"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22</a:t>
            </a:fld>
            <a:endParaRPr lang="en-US"/>
          </a:p>
        </p:txBody>
      </p:sp>
    </p:spTree>
    <p:extLst>
      <p:ext uri="{BB962C8B-B14F-4D97-AF65-F5344CB8AC3E}">
        <p14:creationId xmlns:p14="http://schemas.microsoft.com/office/powerpoint/2010/main" val="719463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fr-CA" b="1" dirty="0"/>
              <a:t>La nouvelle définition du « danger »</a:t>
            </a:r>
            <a:endParaRPr lang="en-US" dirty="0"/>
          </a:p>
        </p:txBody>
      </p:sp>
      <p:sp>
        <p:nvSpPr>
          <p:cNvPr id="3" name="Content Placeholder 2"/>
          <p:cNvSpPr>
            <a:spLocks noGrp="1"/>
          </p:cNvSpPr>
          <p:nvPr>
            <p:ph idx="1"/>
          </p:nvPr>
        </p:nvSpPr>
        <p:spPr>
          <a:xfrm>
            <a:off x="457200" y="1295400"/>
            <a:ext cx="8229600" cy="4876800"/>
          </a:xfrm>
        </p:spPr>
        <p:txBody>
          <a:bodyPr>
            <a:noAutofit/>
          </a:bodyPr>
          <a:lstStyle/>
          <a:p>
            <a:pPr lvl="0"/>
            <a:r>
              <a:rPr lang="fr-CA" sz="2400" dirty="0" smtClean="0"/>
              <a:t>Possibilité </a:t>
            </a:r>
            <a:r>
              <a:rPr lang="fr-CA" sz="2400" dirty="0"/>
              <a:t>de perdre le droit de refuser un travail qui expose le travailleur à de l’amiante friable, à des émanations de diesel ou à toutes substances chimiques cancérigènes causant des maladies dont les symptômes n’apparaissent qu’après une longue période de latence.</a:t>
            </a:r>
            <a:endParaRPr lang="en-US" sz="2400" dirty="0"/>
          </a:p>
          <a:p>
            <a:pPr marL="0" indent="0">
              <a:buNone/>
            </a:pPr>
            <a:r>
              <a:rPr lang="fr-CA" sz="2400" dirty="0"/>
              <a:t> </a:t>
            </a:r>
            <a:endParaRPr lang="en-US" sz="2400" dirty="0"/>
          </a:p>
          <a:p>
            <a:pPr lvl="0"/>
            <a:r>
              <a:rPr lang="fr-CA" sz="2400" dirty="0"/>
              <a:t>Soulignons que les émanations de diesel ont été récemment reconnues comme une substance cancérigène avérée. Suppression des mesures de protection en matière de santé et sécurité pour les travailleurs exposés aux émanations des tuyaux d’échappement de camions (par ex. : les agents des services frontaliers membres de l’AFPC).</a:t>
            </a:r>
            <a:endParaRPr lang="en-US"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23</a:t>
            </a:fld>
            <a:endParaRPr lang="en-US"/>
          </a:p>
        </p:txBody>
      </p:sp>
    </p:spTree>
    <p:extLst>
      <p:ext uri="{BB962C8B-B14F-4D97-AF65-F5344CB8AC3E}">
        <p14:creationId xmlns:p14="http://schemas.microsoft.com/office/powerpoint/2010/main" val="527204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fr-CA" b="1" dirty="0"/>
              <a:t>La nouvelle définition du « danger »</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r>
              <a:rPr lang="fr-CA" u="sng" dirty="0" smtClean="0"/>
              <a:t>Suppression </a:t>
            </a:r>
            <a:r>
              <a:rPr lang="fr-CA" u="sng" dirty="0"/>
              <a:t>du passage « d’avoir des effets à long terme sur le système reproducteur »</a:t>
            </a:r>
            <a:endParaRPr lang="en-US" dirty="0"/>
          </a:p>
          <a:p>
            <a:pPr marL="0" indent="0">
              <a:buNone/>
            </a:pPr>
            <a:endParaRPr lang="en-US" dirty="0"/>
          </a:p>
          <a:p>
            <a:pPr lvl="0"/>
            <a:r>
              <a:rPr lang="fr-CA" dirty="0"/>
              <a:t>Suppression de toute référence liée aux répercussions néfastes sur le système reproducteur, ce qui représente un recul majeur pour la santé et la sécurité des femmes.</a:t>
            </a:r>
            <a:endParaRPr lang="en-US" dirty="0"/>
          </a:p>
          <a:p>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24</a:t>
            </a:fld>
            <a:endParaRPr lang="en-US"/>
          </a:p>
        </p:txBody>
      </p:sp>
    </p:spTree>
    <p:extLst>
      <p:ext uri="{BB962C8B-B14F-4D97-AF65-F5344CB8AC3E}">
        <p14:creationId xmlns:p14="http://schemas.microsoft.com/office/powerpoint/2010/main" val="2645528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fr-CA" b="1" dirty="0"/>
              <a:t>Droit de refuser </a:t>
            </a:r>
            <a:r>
              <a:rPr lang="fr-CA" b="1" dirty="0" smtClean="0"/>
              <a:t>un travail dangereux</a:t>
            </a:r>
            <a:br>
              <a:rPr lang="fr-CA" b="1" dirty="0" smtClean="0"/>
            </a:br>
            <a:r>
              <a:rPr lang="fr-CA" sz="2700" b="1" dirty="0" smtClean="0"/>
              <a:t>Articles</a:t>
            </a:r>
            <a:r>
              <a:rPr lang="fr-CA" sz="2700" b="1" dirty="0"/>
              <a:t> </a:t>
            </a:r>
            <a:r>
              <a:rPr lang="fr-CA" sz="2700" b="1" dirty="0" smtClean="0"/>
              <a:t>128 de la partie </a:t>
            </a:r>
            <a:r>
              <a:rPr lang="fr-CA" sz="2700" b="1" dirty="0"/>
              <a:t>II du </a:t>
            </a:r>
            <a:r>
              <a:rPr lang="fr-CA" sz="2700" b="1" i="1" dirty="0"/>
              <a:t>Code canadien du travail</a:t>
            </a:r>
            <a:endParaRPr lang="en-US" sz="2700" dirty="0"/>
          </a:p>
        </p:txBody>
      </p:sp>
      <p:sp>
        <p:nvSpPr>
          <p:cNvPr id="3" name="Content Placeholder 2"/>
          <p:cNvSpPr>
            <a:spLocks noGrp="1"/>
          </p:cNvSpPr>
          <p:nvPr>
            <p:ph idx="1"/>
          </p:nvPr>
        </p:nvSpPr>
        <p:spPr>
          <a:xfrm>
            <a:off x="381000" y="1295400"/>
            <a:ext cx="8610600" cy="5314950"/>
          </a:xfrm>
        </p:spPr>
        <p:txBody>
          <a:bodyPr>
            <a:normAutofit fontScale="92500" lnSpcReduction="20000"/>
          </a:bodyPr>
          <a:lstStyle/>
          <a:p>
            <a:r>
              <a:rPr lang="fr-CA" dirty="0"/>
              <a:t>Enquête initiale par l’employeur et l’employé-</a:t>
            </a:r>
            <a:r>
              <a:rPr lang="fr-CA" dirty="0" err="1"/>
              <a:t>yée</a:t>
            </a:r>
            <a:r>
              <a:rPr lang="fr-CA" dirty="0"/>
              <a:t>: rapport écrit.</a:t>
            </a:r>
            <a:endParaRPr lang="en-US" dirty="0"/>
          </a:p>
          <a:p>
            <a:pPr marL="0" indent="0">
              <a:buNone/>
            </a:pPr>
            <a:r>
              <a:rPr lang="fr-CA" sz="2400" dirty="0" smtClean="0"/>
              <a:t>	(</a:t>
            </a:r>
            <a:r>
              <a:rPr lang="fr-CA" sz="2400" dirty="0"/>
              <a:t>Code canadien du travail, nouvelle section 128(7.1))</a:t>
            </a:r>
            <a:endParaRPr lang="en-US" sz="2400" dirty="0"/>
          </a:p>
          <a:p>
            <a:pPr marL="0" indent="0">
              <a:buNone/>
            </a:pPr>
            <a:endParaRPr lang="en-US" dirty="0"/>
          </a:p>
          <a:p>
            <a:r>
              <a:rPr lang="fr-CA" dirty="0"/>
              <a:t>Enquête du comité de santé et sécurité : rapport </a:t>
            </a:r>
            <a:r>
              <a:rPr lang="fr-CA" dirty="0" smtClean="0"/>
              <a:t>écrit à l’employeur.</a:t>
            </a:r>
            <a:endParaRPr lang="en-US" dirty="0"/>
          </a:p>
          <a:p>
            <a:pPr marL="0" indent="0">
              <a:buNone/>
            </a:pPr>
            <a:r>
              <a:rPr lang="fr-CA" sz="2400" dirty="0" smtClean="0"/>
              <a:t>	(</a:t>
            </a:r>
            <a:r>
              <a:rPr lang="fr-CA" sz="2400" dirty="0"/>
              <a:t>Code canadien du travail, nouvelle section 128(10.1))</a:t>
            </a:r>
            <a:endParaRPr lang="en-US" sz="2400" dirty="0"/>
          </a:p>
          <a:p>
            <a:pPr marL="0" indent="0">
              <a:buNone/>
            </a:pPr>
            <a:endParaRPr lang="en-US" dirty="0"/>
          </a:p>
          <a:p>
            <a:r>
              <a:rPr lang="fr-CA" dirty="0"/>
              <a:t>L’employeur peut fournir des renseignements complémentaires et lui demander de réviser son rapport en les prenant en considération (amendements si approprié).</a:t>
            </a:r>
            <a:endParaRPr lang="en-US" dirty="0"/>
          </a:p>
          <a:p>
            <a:pPr marL="0" indent="0">
              <a:buNone/>
            </a:pPr>
            <a:r>
              <a:rPr lang="fr-CA" sz="2400" dirty="0" smtClean="0"/>
              <a:t>	(</a:t>
            </a:r>
            <a:r>
              <a:rPr lang="fr-CA" sz="2400" dirty="0"/>
              <a:t>Code canadien du travail, nouvelle section 128(10.2</a:t>
            </a:r>
            <a:r>
              <a:rPr lang="fr-CA" sz="2400" dirty="0" smtClean="0"/>
              <a:t>))</a:t>
            </a:r>
            <a:endParaRPr lang="en-US"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25</a:t>
            </a:fld>
            <a:endParaRPr lang="en-US" dirty="0"/>
          </a:p>
        </p:txBody>
      </p:sp>
    </p:spTree>
    <p:extLst>
      <p:ext uri="{BB962C8B-B14F-4D97-AF65-F5344CB8AC3E}">
        <p14:creationId xmlns:p14="http://schemas.microsoft.com/office/powerpoint/2010/main" val="1101542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fr-CA" b="1" dirty="0"/>
              <a:t>Droit de refuser </a:t>
            </a:r>
            <a:r>
              <a:rPr lang="fr-CA" b="1" dirty="0" smtClean="0"/>
              <a:t>un travail dangereux</a:t>
            </a:r>
            <a:br>
              <a:rPr lang="fr-CA" b="1" dirty="0" smtClean="0"/>
            </a:br>
            <a:r>
              <a:rPr lang="fr-CA" sz="2700" b="1" dirty="0" smtClean="0"/>
              <a:t>Articles</a:t>
            </a:r>
            <a:r>
              <a:rPr lang="fr-CA" sz="2700" b="1" dirty="0"/>
              <a:t> 128 </a:t>
            </a:r>
            <a:r>
              <a:rPr lang="fr-CA" sz="2700" b="1" dirty="0" smtClean="0"/>
              <a:t>de la partie </a:t>
            </a:r>
            <a:r>
              <a:rPr lang="fr-CA" sz="2700" b="1" dirty="0"/>
              <a:t>II du </a:t>
            </a:r>
            <a:r>
              <a:rPr lang="fr-CA" sz="2700" b="1" i="1" dirty="0"/>
              <a:t>Code canadien du travail</a:t>
            </a:r>
            <a:endParaRPr lang="en-US" sz="2700" dirty="0"/>
          </a:p>
        </p:txBody>
      </p:sp>
      <p:sp>
        <p:nvSpPr>
          <p:cNvPr id="3" name="Content Placeholder 2"/>
          <p:cNvSpPr>
            <a:spLocks noGrp="1"/>
          </p:cNvSpPr>
          <p:nvPr>
            <p:ph idx="1"/>
          </p:nvPr>
        </p:nvSpPr>
        <p:spPr>
          <a:xfrm>
            <a:off x="438150" y="1260474"/>
            <a:ext cx="8229600" cy="5287963"/>
          </a:xfrm>
        </p:spPr>
        <p:txBody>
          <a:bodyPr>
            <a:normAutofit fontScale="85000" lnSpcReduction="10000"/>
          </a:bodyPr>
          <a:lstStyle/>
          <a:p>
            <a:r>
              <a:rPr lang="fr-CA" dirty="0" smtClean="0"/>
              <a:t>Sur </a:t>
            </a:r>
            <a:r>
              <a:rPr lang="fr-CA" dirty="0"/>
              <a:t>réception du rapport du comité de santé et sécurité, l’employeur prend l’une des décisions suivantes: « existence du danger », « absence du danger » ou « aucun droit de refus » car le danger constitue une condition normale de l’emploi ou que le refus met directement en danger la vie, la santé ou la sécurité d'une autre personne.</a:t>
            </a:r>
            <a:endParaRPr lang="en-US" dirty="0"/>
          </a:p>
          <a:p>
            <a:pPr marL="0" indent="0">
              <a:buNone/>
            </a:pPr>
            <a:r>
              <a:rPr lang="fr-CA" sz="2600" dirty="0" smtClean="0"/>
              <a:t>	(</a:t>
            </a:r>
            <a:r>
              <a:rPr lang="fr-CA" sz="2600" dirty="0"/>
              <a:t>Code canadien du travail, nouvelle section 128(13</a:t>
            </a:r>
            <a:r>
              <a:rPr lang="fr-CA" sz="2600" dirty="0" smtClean="0"/>
              <a:t>))</a:t>
            </a:r>
            <a:endParaRPr lang="en-US" sz="2600" dirty="0" smtClean="0"/>
          </a:p>
          <a:p>
            <a:pPr marL="0" indent="0">
              <a:buNone/>
            </a:pPr>
            <a:r>
              <a:rPr lang="fr-CA" dirty="0" smtClean="0"/>
              <a:t> </a:t>
            </a:r>
            <a:endParaRPr lang="en-US" dirty="0" smtClean="0"/>
          </a:p>
          <a:p>
            <a:r>
              <a:rPr lang="fr-CA" dirty="0" smtClean="0"/>
              <a:t>Si </a:t>
            </a:r>
            <a:r>
              <a:rPr lang="fr-CA" dirty="0"/>
              <a:t>l’employé-</a:t>
            </a:r>
            <a:r>
              <a:rPr lang="fr-CA" dirty="0" err="1"/>
              <a:t>yée</a:t>
            </a:r>
            <a:r>
              <a:rPr lang="fr-CA" dirty="0"/>
              <a:t> maintient son refus, l’employeur fait parvenir au Ministre une copie du rapport qu’il a rédigé ainsi que tous les rapports du comité.</a:t>
            </a:r>
            <a:endParaRPr lang="en-US" dirty="0"/>
          </a:p>
          <a:p>
            <a:pPr marL="0" indent="0">
              <a:buNone/>
            </a:pPr>
            <a:r>
              <a:rPr lang="fr-CA" sz="2600" dirty="0" smtClean="0"/>
              <a:t>	(</a:t>
            </a:r>
            <a:r>
              <a:rPr lang="fr-CA" sz="2600" dirty="0"/>
              <a:t>Code canadien du travail, nouvelle section 128(16</a:t>
            </a:r>
            <a:r>
              <a:rPr lang="fr-CA" sz="2600" dirty="0" smtClean="0"/>
              <a:t>))</a:t>
            </a:r>
            <a:r>
              <a:rPr lang="fr-CA" sz="2600" dirty="0"/>
              <a:t> </a:t>
            </a:r>
            <a:endParaRPr lang="en-US" sz="2600" dirty="0"/>
          </a:p>
          <a:p>
            <a:endParaRPr lang="en-US" dirty="0"/>
          </a:p>
          <a:p>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26</a:t>
            </a:fld>
            <a:endParaRPr lang="en-US"/>
          </a:p>
        </p:txBody>
      </p:sp>
    </p:spTree>
    <p:extLst>
      <p:ext uri="{BB962C8B-B14F-4D97-AF65-F5344CB8AC3E}">
        <p14:creationId xmlns:p14="http://schemas.microsoft.com/office/powerpoint/2010/main" val="1772714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fr-CA" b="1" dirty="0"/>
              <a:t>Droit de refuser </a:t>
            </a:r>
            <a:r>
              <a:rPr lang="fr-CA" b="1" dirty="0" smtClean="0"/>
              <a:t>un travail dangereux</a:t>
            </a:r>
            <a:br>
              <a:rPr lang="fr-CA" b="1" dirty="0" smtClean="0"/>
            </a:br>
            <a:r>
              <a:rPr lang="fr-CA" sz="2700" b="1" dirty="0" smtClean="0"/>
              <a:t>Articles</a:t>
            </a:r>
            <a:r>
              <a:rPr lang="fr-CA" sz="2700" b="1" dirty="0"/>
              <a:t> </a:t>
            </a:r>
            <a:r>
              <a:rPr lang="fr-CA" sz="2700" b="1" dirty="0" smtClean="0"/>
              <a:t>129 de la partie </a:t>
            </a:r>
            <a:r>
              <a:rPr lang="fr-CA" sz="2700" b="1" dirty="0"/>
              <a:t>II du </a:t>
            </a:r>
            <a:r>
              <a:rPr lang="fr-CA" sz="2700" b="1" i="1" dirty="0"/>
              <a:t>Code canadien du travail</a:t>
            </a:r>
            <a:endParaRPr lang="en-US" sz="2700" dirty="0"/>
          </a:p>
        </p:txBody>
      </p:sp>
      <p:sp>
        <p:nvSpPr>
          <p:cNvPr id="3" name="Content Placeholder 2"/>
          <p:cNvSpPr>
            <a:spLocks noGrp="1"/>
          </p:cNvSpPr>
          <p:nvPr>
            <p:ph idx="1"/>
          </p:nvPr>
        </p:nvSpPr>
        <p:spPr>
          <a:xfrm>
            <a:off x="304800" y="1222374"/>
            <a:ext cx="8686800" cy="5407026"/>
          </a:xfrm>
        </p:spPr>
        <p:txBody>
          <a:bodyPr>
            <a:normAutofit fontScale="92500" lnSpcReduction="20000"/>
          </a:bodyPr>
          <a:lstStyle/>
          <a:p>
            <a:r>
              <a:rPr lang="fr-CA" dirty="0" smtClean="0"/>
              <a:t>Enquête </a:t>
            </a:r>
            <a:r>
              <a:rPr lang="fr-CA" dirty="0"/>
              <a:t>du droit de refus par </a:t>
            </a:r>
            <a:r>
              <a:rPr lang="fr-CA" dirty="0" smtClean="0"/>
              <a:t>le </a:t>
            </a:r>
            <a:r>
              <a:rPr lang="fr-CA" dirty="0"/>
              <a:t>Ministre du </a:t>
            </a:r>
            <a:r>
              <a:rPr lang="fr-CA" dirty="0" smtClean="0"/>
              <a:t>travail </a:t>
            </a:r>
            <a:endParaRPr lang="en-US" dirty="0"/>
          </a:p>
          <a:p>
            <a:pPr marL="0" indent="0">
              <a:buNone/>
            </a:pPr>
            <a:r>
              <a:rPr lang="fr-CA" sz="2400" dirty="0" smtClean="0"/>
              <a:t>	(</a:t>
            </a:r>
            <a:r>
              <a:rPr lang="fr-CA" sz="2400" dirty="0"/>
              <a:t>Code canadien du travail, nouvelle section 129)</a:t>
            </a:r>
            <a:endParaRPr lang="en-US" sz="2400" dirty="0"/>
          </a:p>
          <a:p>
            <a:pPr marL="0" indent="0">
              <a:buNone/>
            </a:pPr>
            <a:endParaRPr lang="en-US" dirty="0"/>
          </a:p>
          <a:p>
            <a:r>
              <a:rPr lang="fr-CA" dirty="0" smtClean="0"/>
              <a:t>Le </a:t>
            </a:r>
            <a:r>
              <a:rPr lang="fr-CA" dirty="0"/>
              <a:t>Ministre détermine si une enquête sur la question est justifiée. Elle peut déterminer que l’affaire peut être traitée dans le cadre de procédures prévues aux parties I ou III ou sous le régime d’une autre loi fédérale.</a:t>
            </a:r>
            <a:endParaRPr lang="en-US" dirty="0"/>
          </a:p>
          <a:p>
            <a:pPr marL="0" indent="0">
              <a:buNone/>
            </a:pPr>
            <a:r>
              <a:rPr lang="fr-CA" sz="2400" dirty="0" smtClean="0"/>
              <a:t>	(</a:t>
            </a:r>
            <a:r>
              <a:rPr lang="fr-CA" sz="2400" dirty="0"/>
              <a:t>Code canadien du travail, nouvelle section 129(1</a:t>
            </a:r>
            <a:r>
              <a:rPr lang="fr-CA" sz="2400" dirty="0" smtClean="0"/>
              <a:t>))</a:t>
            </a:r>
          </a:p>
          <a:p>
            <a:endParaRPr lang="fr-CA" dirty="0" smtClean="0"/>
          </a:p>
          <a:p>
            <a:r>
              <a:rPr lang="fr-CA" dirty="0" smtClean="0"/>
              <a:t>Le projet de loi ne prévoit aucun </a:t>
            </a:r>
            <a:r>
              <a:rPr lang="fr-CA" dirty="0"/>
              <a:t>droit d’appel quant à la décision de </a:t>
            </a:r>
            <a:r>
              <a:rPr lang="fr-CA" dirty="0" smtClean="0"/>
              <a:t>le </a:t>
            </a:r>
            <a:r>
              <a:rPr lang="fr-CA" dirty="0"/>
              <a:t>Ministre de ne pas enquêter le droit de refus du travailleur ou de la travailleuse</a:t>
            </a:r>
            <a:endParaRPr lang="en-US"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27</a:t>
            </a:fld>
            <a:endParaRPr lang="en-US"/>
          </a:p>
        </p:txBody>
      </p:sp>
    </p:spTree>
    <p:extLst>
      <p:ext uri="{BB962C8B-B14F-4D97-AF65-F5344CB8AC3E}">
        <p14:creationId xmlns:p14="http://schemas.microsoft.com/office/powerpoint/2010/main" val="49237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fr-CA" b="1" dirty="0"/>
              <a:t>Droit de refuser </a:t>
            </a:r>
            <a:r>
              <a:rPr lang="fr-CA" b="1" dirty="0" smtClean="0"/>
              <a:t>un travail dangereux</a:t>
            </a:r>
            <a:br>
              <a:rPr lang="fr-CA" b="1" dirty="0" smtClean="0"/>
            </a:br>
            <a:r>
              <a:rPr lang="fr-CA" sz="2700" b="1" dirty="0" smtClean="0"/>
              <a:t>Articles</a:t>
            </a:r>
            <a:r>
              <a:rPr lang="fr-CA" sz="2700" b="1" dirty="0"/>
              <a:t> </a:t>
            </a:r>
            <a:r>
              <a:rPr lang="fr-CA" sz="2700" b="1" dirty="0" smtClean="0"/>
              <a:t>129 de la partie </a:t>
            </a:r>
            <a:r>
              <a:rPr lang="fr-CA" sz="2700" b="1" dirty="0"/>
              <a:t>II du </a:t>
            </a:r>
            <a:r>
              <a:rPr lang="fr-CA" sz="2700" b="1" i="1" dirty="0"/>
              <a:t>Code canadien du travail</a:t>
            </a:r>
            <a:endParaRPr lang="en-US" sz="2700" dirty="0"/>
          </a:p>
        </p:txBody>
      </p:sp>
      <p:sp>
        <p:nvSpPr>
          <p:cNvPr id="3" name="Content Placeholder 2"/>
          <p:cNvSpPr>
            <a:spLocks noGrp="1"/>
          </p:cNvSpPr>
          <p:nvPr>
            <p:ph idx="1"/>
          </p:nvPr>
        </p:nvSpPr>
        <p:spPr>
          <a:xfrm>
            <a:off x="438150" y="1260474"/>
            <a:ext cx="8229600" cy="5287963"/>
          </a:xfrm>
        </p:spPr>
        <p:txBody>
          <a:bodyPr>
            <a:normAutofit fontScale="77500" lnSpcReduction="20000"/>
          </a:bodyPr>
          <a:lstStyle/>
          <a:p>
            <a:r>
              <a:rPr lang="fr-CA" dirty="0" smtClean="0"/>
              <a:t>Le </a:t>
            </a:r>
            <a:r>
              <a:rPr lang="fr-CA" dirty="0"/>
              <a:t>droit de refus doit faire l’objet d’un nouvel examen. </a:t>
            </a:r>
            <a:r>
              <a:rPr lang="fr-CA" dirty="0" smtClean="0"/>
              <a:t>Le </a:t>
            </a:r>
            <a:r>
              <a:rPr lang="fr-CA" dirty="0"/>
              <a:t>Ministre peut décider de ne pas faire enquête </a:t>
            </a:r>
            <a:r>
              <a:rPr lang="fr-CA" dirty="0" smtClean="0"/>
              <a:t>s’il </a:t>
            </a:r>
            <a:r>
              <a:rPr lang="fr-CA" dirty="0"/>
              <a:t>est d’avis que l’affaire est futile, frivole, vexatoire ou que le maintien du refus est entaché de mauvaise foi.</a:t>
            </a:r>
            <a:endParaRPr lang="en-US" dirty="0"/>
          </a:p>
          <a:p>
            <a:pPr marL="0" indent="0">
              <a:buNone/>
            </a:pPr>
            <a:r>
              <a:rPr lang="fr-CA" sz="2800" dirty="0" smtClean="0"/>
              <a:t>	(</a:t>
            </a:r>
            <a:r>
              <a:rPr lang="fr-CA" sz="2800" dirty="0"/>
              <a:t>Code canadien du travail, nouvelle section 129(1))</a:t>
            </a:r>
            <a:endParaRPr lang="en-US" sz="2800" dirty="0"/>
          </a:p>
          <a:p>
            <a:pPr marL="0" indent="0">
              <a:buNone/>
            </a:pPr>
            <a:r>
              <a:rPr lang="fr-CA" dirty="0"/>
              <a:t> </a:t>
            </a:r>
            <a:endParaRPr lang="en-US" dirty="0"/>
          </a:p>
          <a:p>
            <a:r>
              <a:rPr lang="fr-CA" dirty="0" smtClean="0"/>
              <a:t>Le </a:t>
            </a:r>
            <a:r>
              <a:rPr lang="fr-CA" dirty="0"/>
              <a:t>Ministre en informe par écrit l’employeur et l’employé. L’employeur en informe alors les membres du comité local.</a:t>
            </a:r>
            <a:endParaRPr lang="en-US" dirty="0"/>
          </a:p>
          <a:p>
            <a:pPr marL="0" indent="0">
              <a:buNone/>
            </a:pPr>
            <a:r>
              <a:rPr lang="fr-CA" sz="2800" dirty="0" smtClean="0"/>
              <a:t>	(</a:t>
            </a:r>
            <a:r>
              <a:rPr lang="fr-CA" sz="2800" dirty="0"/>
              <a:t>Code canadien du travail, nouvelle section 129(1.1))</a:t>
            </a:r>
            <a:endParaRPr lang="en-US" sz="2800" dirty="0"/>
          </a:p>
          <a:p>
            <a:pPr marL="0" indent="0">
              <a:buNone/>
            </a:pPr>
            <a:r>
              <a:rPr lang="fr-CA" dirty="0"/>
              <a:t> </a:t>
            </a:r>
            <a:endParaRPr lang="en-US" dirty="0"/>
          </a:p>
          <a:p>
            <a:r>
              <a:rPr lang="fr-CA" dirty="0"/>
              <a:t>Une fois informé de la décision du Ministre de ne pas effectuer une enquête, l’employé-</a:t>
            </a:r>
            <a:r>
              <a:rPr lang="fr-CA" dirty="0" err="1"/>
              <a:t>yée</a:t>
            </a:r>
            <a:r>
              <a:rPr lang="fr-CA" dirty="0"/>
              <a:t> ne peut plus maintenir son droit de refus</a:t>
            </a:r>
            <a:endParaRPr lang="en-US" dirty="0"/>
          </a:p>
          <a:p>
            <a:pPr marL="0" indent="0">
              <a:buNone/>
            </a:pPr>
            <a:r>
              <a:rPr lang="fr-CA" sz="2800" dirty="0" smtClean="0"/>
              <a:t>	(</a:t>
            </a:r>
            <a:r>
              <a:rPr lang="fr-CA" sz="2800" dirty="0"/>
              <a:t>Code canadien du travail, nouvelle section </a:t>
            </a:r>
            <a:r>
              <a:rPr lang="fr-CA" sz="2800" dirty="0" smtClean="0"/>
              <a:t>129(1.2))</a:t>
            </a:r>
            <a:endParaRPr lang="en-US" sz="2800"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28</a:t>
            </a:fld>
            <a:endParaRPr lang="en-US"/>
          </a:p>
        </p:txBody>
      </p:sp>
    </p:spTree>
    <p:extLst>
      <p:ext uri="{BB962C8B-B14F-4D97-AF65-F5344CB8AC3E}">
        <p14:creationId xmlns:p14="http://schemas.microsoft.com/office/powerpoint/2010/main" val="2056485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fr-CA" b="1" dirty="0"/>
              <a:t>Droit de refuser </a:t>
            </a:r>
            <a:r>
              <a:rPr lang="fr-CA" b="1" dirty="0" smtClean="0"/>
              <a:t>un travail dangereux</a:t>
            </a:r>
            <a:br>
              <a:rPr lang="fr-CA" b="1" dirty="0" smtClean="0"/>
            </a:br>
            <a:r>
              <a:rPr lang="fr-CA" sz="2700" b="1" dirty="0" smtClean="0"/>
              <a:t>Articles</a:t>
            </a:r>
            <a:r>
              <a:rPr lang="fr-CA" sz="2700" b="1" dirty="0"/>
              <a:t> </a:t>
            </a:r>
            <a:r>
              <a:rPr lang="fr-CA" sz="2700" b="1" dirty="0" smtClean="0"/>
              <a:t>129 de la partie </a:t>
            </a:r>
            <a:r>
              <a:rPr lang="fr-CA" sz="2700" b="1" dirty="0"/>
              <a:t>II du </a:t>
            </a:r>
            <a:r>
              <a:rPr lang="fr-CA" sz="2700" b="1" i="1" dirty="0"/>
              <a:t>Code canadien du travail</a:t>
            </a:r>
            <a:endParaRPr lang="en-US" sz="2700" dirty="0"/>
          </a:p>
        </p:txBody>
      </p:sp>
      <p:sp>
        <p:nvSpPr>
          <p:cNvPr id="3" name="Content Placeholder 2"/>
          <p:cNvSpPr>
            <a:spLocks noGrp="1"/>
          </p:cNvSpPr>
          <p:nvPr>
            <p:ph idx="1"/>
          </p:nvPr>
        </p:nvSpPr>
        <p:spPr>
          <a:xfrm>
            <a:off x="304800" y="1260474"/>
            <a:ext cx="8534400" cy="5287963"/>
          </a:xfrm>
        </p:spPr>
        <p:txBody>
          <a:bodyPr>
            <a:normAutofit fontScale="92500" lnSpcReduction="10000"/>
          </a:bodyPr>
          <a:lstStyle/>
          <a:p>
            <a:r>
              <a:rPr lang="fr-CA" dirty="0" smtClean="0"/>
              <a:t>Si </a:t>
            </a:r>
            <a:r>
              <a:rPr lang="fr-CA" dirty="0" smtClean="0"/>
              <a:t>le </a:t>
            </a:r>
            <a:r>
              <a:rPr lang="fr-CA" dirty="0"/>
              <a:t>Ministre procède à une enquête, l’employé-</a:t>
            </a:r>
            <a:r>
              <a:rPr lang="fr-CA" dirty="0" err="1"/>
              <a:t>yée</a:t>
            </a:r>
            <a:r>
              <a:rPr lang="fr-CA" dirty="0"/>
              <a:t> peut continuer de refuser son travail dangereux.</a:t>
            </a:r>
            <a:endParaRPr lang="en-US" dirty="0"/>
          </a:p>
          <a:p>
            <a:pPr marL="0" indent="0">
              <a:buNone/>
            </a:pPr>
            <a:r>
              <a:rPr lang="fr-CA" sz="2600" dirty="0" smtClean="0"/>
              <a:t>	</a:t>
            </a:r>
            <a:r>
              <a:rPr lang="fr-CA" sz="2400" dirty="0" smtClean="0"/>
              <a:t>(</a:t>
            </a:r>
            <a:r>
              <a:rPr lang="fr-CA" sz="2400" dirty="0"/>
              <a:t>Code canadien du travail, nouvelle section 129(1.3))</a:t>
            </a:r>
            <a:endParaRPr lang="en-US" sz="2400" dirty="0"/>
          </a:p>
          <a:p>
            <a:pPr marL="0" indent="0">
              <a:buNone/>
            </a:pPr>
            <a:endParaRPr lang="en-US" dirty="0"/>
          </a:p>
          <a:p>
            <a:r>
              <a:rPr lang="fr-CA" dirty="0"/>
              <a:t>L’enquête peut se faire en présence de l’employeur, de l’employé et d’un membre du comité local ayant été choisi par les employés ou du représentant, selon le cas, ou, à défaut, de tout employé du même lieu de travail que désigne l’employé intéressé.</a:t>
            </a:r>
            <a:endParaRPr lang="en-US" dirty="0"/>
          </a:p>
          <a:p>
            <a:pPr marL="0" indent="0">
              <a:buNone/>
            </a:pPr>
            <a:r>
              <a:rPr lang="fr-CA" sz="2600" dirty="0" smtClean="0"/>
              <a:t>	</a:t>
            </a:r>
            <a:r>
              <a:rPr lang="fr-CA" sz="2400" dirty="0" smtClean="0"/>
              <a:t>(</a:t>
            </a:r>
            <a:r>
              <a:rPr lang="fr-CA" sz="2400" dirty="0"/>
              <a:t>Code canadien du travail, nouvelle section 129(1.4) – </a:t>
            </a:r>
            <a:r>
              <a:rPr lang="fr-CA" sz="2400" dirty="0" smtClean="0"/>
              <a:t>Cette 	exigence </a:t>
            </a:r>
            <a:r>
              <a:rPr lang="fr-CA" sz="2400" dirty="0"/>
              <a:t>est très similaire à la présente section </a:t>
            </a:r>
            <a:r>
              <a:rPr lang="fr-CA" sz="2400" dirty="0" smtClean="0"/>
              <a:t>	129(1))</a:t>
            </a:r>
            <a:endParaRPr lang="en-US" sz="2400"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29</a:t>
            </a:fld>
            <a:endParaRPr lang="en-US"/>
          </a:p>
        </p:txBody>
      </p:sp>
    </p:spTree>
    <p:extLst>
      <p:ext uri="{BB962C8B-B14F-4D97-AF65-F5344CB8AC3E}">
        <p14:creationId xmlns:p14="http://schemas.microsoft.com/office/powerpoint/2010/main" val="1816904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t>Maintenir un système exhaustif de contrôle de l’information</a:t>
            </a:r>
            <a:endParaRPr lang="fr-CA" dirty="0"/>
          </a:p>
        </p:txBody>
      </p:sp>
      <p:sp>
        <p:nvSpPr>
          <p:cNvPr id="3" name="Content Placeholder 2"/>
          <p:cNvSpPr>
            <a:spLocks noGrp="1"/>
          </p:cNvSpPr>
          <p:nvPr>
            <p:ph idx="1"/>
            <p:custDataLst>
              <p:tags r:id="rId2"/>
            </p:custDataLst>
          </p:nvPr>
        </p:nvSpPr>
        <p:spPr>
          <a:xfrm>
            <a:off x="76200" y="1600200"/>
            <a:ext cx="8839200" cy="2286000"/>
          </a:xfrm>
        </p:spPr>
        <p:txBody>
          <a:bodyPr>
            <a:normAutofit/>
          </a:bodyPr>
          <a:lstStyle/>
          <a:p>
            <a:r>
              <a:rPr lang="fr-CA" dirty="0" smtClean="0"/>
              <a:t>Les modifications apportées antérieurement au Code du travail ont toutes fait l’objet de vastes consultations avec les syndicats, les employeurs et les représentants du gouvernement.</a:t>
            </a:r>
            <a:endParaRPr lang="en-CA" dirty="0" smtClean="0"/>
          </a:p>
        </p:txBody>
      </p:sp>
      <p:sp>
        <p:nvSpPr>
          <p:cNvPr id="4" name="TextBox 3"/>
          <p:cNvSpPr txBox="1"/>
          <p:nvPr/>
        </p:nvSpPr>
        <p:spPr>
          <a:xfrm>
            <a:off x="152400" y="3886200"/>
            <a:ext cx="3886200" cy="2554545"/>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fr-CA" sz="3200" dirty="0" smtClean="0">
                <a:solidFill>
                  <a:prstClr val="black"/>
                </a:solidFill>
              </a:rPr>
              <a:t>Le projet de loi C-4 a été déposé sans aucune consultation avec les intervenants.</a:t>
            </a:r>
            <a:endParaRPr lang="fr-CA" sz="3200" dirty="0">
              <a:solidFill>
                <a:prstClr val="black"/>
              </a:solidFill>
            </a:endParaRPr>
          </a:p>
        </p:txBody>
      </p:sp>
      <p:pic>
        <p:nvPicPr>
          <p:cNvPr id="5" name="Picture 2" descr="Top-Secr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076" y="3669360"/>
            <a:ext cx="4267200" cy="27424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4BC654C-8D77-4D5A-B674-D4FB39CE8EF8}" type="slidenum">
              <a:rPr lang="en-US" smtClean="0"/>
              <a:pPr/>
              <a:t>3</a:t>
            </a:fld>
            <a:endParaRPr lang="en-US" dirty="0"/>
          </a:p>
        </p:txBody>
      </p:sp>
    </p:spTree>
    <p:extLst>
      <p:ext uri="{BB962C8B-B14F-4D97-AF65-F5344CB8AC3E}">
        <p14:creationId xmlns:p14="http://schemas.microsoft.com/office/powerpoint/2010/main" val="1731589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fontScale="90000"/>
          </a:bodyPr>
          <a:lstStyle/>
          <a:p>
            <a:r>
              <a:rPr lang="fr-CA" b="1" dirty="0"/>
              <a:t>Droit de refuser </a:t>
            </a:r>
            <a:r>
              <a:rPr lang="fr-CA" b="1" dirty="0" smtClean="0"/>
              <a:t>un travail dangereux</a:t>
            </a:r>
            <a:br>
              <a:rPr lang="fr-CA" b="1" dirty="0" smtClean="0"/>
            </a:br>
            <a:r>
              <a:rPr lang="fr-CA" sz="2700" b="1" dirty="0" smtClean="0"/>
              <a:t>Articles</a:t>
            </a:r>
            <a:r>
              <a:rPr lang="fr-CA" sz="2700" b="1" dirty="0"/>
              <a:t> </a:t>
            </a:r>
            <a:r>
              <a:rPr lang="fr-CA" sz="2700" b="1" dirty="0" smtClean="0"/>
              <a:t>129 de la partie </a:t>
            </a:r>
            <a:r>
              <a:rPr lang="fr-CA" sz="2700" b="1" dirty="0"/>
              <a:t>II du </a:t>
            </a:r>
            <a:r>
              <a:rPr lang="fr-CA" sz="2700" b="1" i="1" dirty="0"/>
              <a:t>Code canadien du travail</a:t>
            </a:r>
            <a:endParaRPr lang="en-US" sz="2700" dirty="0"/>
          </a:p>
        </p:txBody>
      </p:sp>
      <p:sp>
        <p:nvSpPr>
          <p:cNvPr id="3" name="Content Placeholder 2"/>
          <p:cNvSpPr>
            <a:spLocks noGrp="1"/>
          </p:cNvSpPr>
          <p:nvPr>
            <p:ph idx="1"/>
          </p:nvPr>
        </p:nvSpPr>
        <p:spPr>
          <a:xfrm>
            <a:off x="438150" y="1260474"/>
            <a:ext cx="8229600" cy="5287963"/>
          </a:xfrm>
        </p:spPr>
        <p:txBody>
          <a:bodyPr>
            <a:normAutofit fontScale="85000" lnSpcReduction="20000"/>
          </a:bodyPr>
          <a:lstStyle/>
          <a:p>
            <a:r>
              <a:rPr lang="fr-CA" dirty="0" smtClean="0"/>
              <a:t>Dans </a:t>
            </a:r>
            <a:r>
              <a:rPr lang="fr-CA" dirty="0"/>
              <a:t>le cadre de son enquête, </a:t>
            </a:r>
            <a:r>
              <a:rPr lang="fr-CA" dirty="0" smtClean="0"/>
              <a:t>le </a:t>
            </a:r>
            <a:r>
              <a:rPr lang="fr-CA" dirty="0"/>
              <a:t>Ministre vérifie l’existence d’enquêtes, passées ou en cours, touchant le même employeur et portant pour l’essentiel sur les même questions.</a:t>
            </a:r>
            <a:endParaRPr lang="en-US" dirty="0"/>
          </a:p>
          <a:p>
            <a:pPr marL="0" indent="0">
              <a:buNone/>
            </a:pPr>
            <a:r>
              <a:rPr lang="fr-CA" sz="2600" dirty="0" smtClean="0"/>
              <a:t>	(</a:t>
            </a:r>
            <a:r>
              <a:rPr lang="fr-CA" sz="2600" dirty="0"/>
              <a:t>Code canadien du travail, nouvelle section 129(3.1))</a:t>
            </a:r>
            <a:endParaRPr lang="en-US" sz="2600" dirty="0"/>
          </a:p>
          <a:p>
            <a:pPr marL="0" indent="0">
              <a:buNone/>
            </a:pPr>
            <a:endParaRPr lang="en-US" dirty="0"/>
          </a:p>
          <a:p>
            <a:r>
              <a:rPr lang="fr-CA" dirty="0"/>
              <a:t>Au terme de l’enquête, le </a:t>
            </a:r>
            <a:r>
              <a:rPr lang="fr-CA" dirty="0" smtClean="0"/>
              <a:t>Ministre </a:t>
            </a:r>
            <a:r>
              <a:rPr lang="fr-CA" dirty="0"/>
              <a:t>prend l’une des décisions suivantes et en informe par écrit les parties: « existence du danger », « absence du danger » ou « aucun droit de refus » car le danger constitue une condition normale de l’emploi ou que le refus met directement en danger la vie, la santé ou la sécurité d'une autre personne.</a:t>
            </a:r>
            <a:endParaRPr lang="en-US" dirty="0"/>
          </a:p>
          <a:p>
            <a:pPr marL="0" indent="0">
              <a:buNone/>
            </a:pPr>
            <a:r>
              <a:rPr lang="fr-CA" sz="2600" dirty="0" smtClean="0"/>
              <a:t>	(</a:t>
            </a:r>
            <a:r>
              <a:rPr lang="fr-CA" sz="2600" dirty="0"/>
              <a:t>Code canadien du travail, nouvelle section 129(4</a:t>
            </a:r>
            <a:r>
              <a:rPr lang="fr-CA" sz="2600" dirty="0" smtClean="0"/>
              <a:t>))</a:t>
            </a:r>
            <a:endParaRPr lang="en-US" sz="2600" dirty="0"/>
          </a:p>
        </p:txBody>
      </p:sp>
      <p:sp>
        <p:nvSpPr>
          <p:cNvPr id="4" name="Slide Number Placeholder 3"/>
          <p:cNvSpPr>
            <a:spLocks noGrp="1"/>
          </p:cNvSpPr>
          <p:nvPr>
            <p:ph type="sldNum" sz="quarter" idx="12"/>
          </p:nvPr>
        </p:nvSpPr>
        <p:spPr/>
        <p:txBody>
          <a:bodyPr/>
          <a:lstStyle/>
          <a:p>
            <a:fld id="{14BC654C-8D77-4D5A-B674-D4FB39CE8EF8}" type="slidenum">
              <a:rPr lang="en-US" smtClean="0"/>
              <a:pPr/>
              <a:t>30</a:t>
            </a:fld>
            <a:endParaRPr lang="en-US"/>
          </a:p>
        </p:txBody>
      </p:sp>
    </p:spTree>
    <p:extLst>
      <p:ext uri="{BB962C8B-B14F-4D97-AF65-F5344CB8AC3E}">
        <p14:creationId xmlns:p14="http://schemas.microsoft.com/office/powerpoint/2010/main" val="164908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custDataLst>
              <p:tags r:id="rId1"/>
            </p:custDataLst>
          </p:nvPr>
        </p:nvSpPr>
        <p:spPr/>
        <p:txBody>
          <a:bodyPr/>
          <a:lstStyle/>
          <a:p>
            <a:pPr>
              <a:defRPr/>
            </a:pPr>
            <a:fld id="{F1259B70-A81B-40BC-8CD9-E56A01C6FCAB}" type="slidenum">
              <a:rPr lang="fr-CA"/>
              <a:pPr>
                <a:defRPr/>
              </a:pPr>
              <a:t>31</a:t>
            </a:fld>
            <a:endParaRPr lang="fr-CA" dirty="0"/>
          </a:p>
        </p:txBody>
      </p:sp>
      <p:sp>
        <p:nvSpPr>
          <p:cNvPr id="86018" name="Rectangle 2"/>
          <p:cNvSpPr>
            <a:spLocks noGrp="1" noChangeArrowheads="1"/>
          </p:cNvSpPr>
          <p:nvPr>
            <p:ph type="title"/>
            <p:custDataLst>
              <p:tags r:id="rId2"/>
            </p:custDataLst>
          </p:nvPr>
        </p:nvSpPr>
        <p:spPr/>
        <p:txBody>
          <a:bodyPr/>
          <a:lstStyle/>
          <a:p>
            <a:pPr eaLnBrk="1" hangingPunct="1">
              <a:defRPr/>
            </a:pPr>
            <a:r>
              <a:rPr lang="fr-CA" sz="4000" dirty="0" smtClean="0"/>
              <a:t>Inspecteurs fédéraux</a:t>
            </a:r>
          </a:p>
        </p:txBody>
      </p:sp>
      <p:sp>
        <p:nvSpPr>
          <p:cNvPr id="86019" name="Rectangle 3"/>
          <p:cNvSpPr>
            <a:spLocks noGrp="1" noChangeArrowheads="1"/>
          </p:cNvSpPr>
          <p:nvPr>
            <p:ph type="body" sz="half" idx="1"/>
            <p:custDataLst>
              <p:tags r:id="rId3"/>
            </p:custDataLst>
          </p:nvPr>
        </p:nvSpPr>
        <p:spPr>
          <a:xfrm>
            <a:off x="457200" y="2057400"/>
            <a:ext cx="4038600" cy="4073525"/>
          </a:xfrm>
        </p:spPr>
        <p:txBody>
          <a:bodyPr>
            <a:normAutofit/>
          </a:bodyPr>
          <a:lstStyle/>
          <a:p>
            <a:pPr algn="ctr">
              <a:buNone/>
              <a:defRPr/>
            </a:pPr>
            <a:r>
              <a:rPr lang="fr-CA" sz="4000" dirty="0" smtClean="0"/>
              <a:t>Qu’en est-il des services d’inspection fédéraux?</a:t>
            </a:r>
            <a:endParaRPr lang="en-CA" sz="4000" dirty="0" smtClean="0"/>
          </a:p>
        </p:txBody>
      </p:sp>
      <p:pic>
        <p:nvPicPr>
          <p:cNvPr id="56325" name="Picture 4" descr="Lady-Looking-for-Clues"/>
          <p:cNvPicPr>
            <a:picLocks noGrp="1" noChangeAspect="1" noChangeArrowheads="1"/>
          </p:cNvPicPr>
          <p:nvPr>
            <p:ph sz="half" idx="2"/>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a:xfrm>
            <a:off x="5275263" y="1905000"/>
            <a:ext cx="3333750" cy="3429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34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custDataLst>
              <p:tags r:id="rId1"/>
            </p:custDataLst>
          </p:nvPr>
        </p:nvSpPr>
        <p:spPr/>
        <p:txBody>
          <a:bodyPr/>
          <a:lstStyle/>
          <a:p>
            <a:pPr>
              <a:defRPr/>
            </a:pPr>
            <a:fld id="{12EB56C7-EC32-4AF0-A759-940E8596C9D2}" type="slidenum">
              <a:rPr lang="fr-CA"/>
              <a:pPr>
                <a:defRPr/>
              </a:pPr>
              <a:t>32</a:t>
            </a:fld>
            <a:endParaRPr lang="fr-CA" dirty="0"/>
          </a:p>
        </p:txBody>
      </p:sp>
      <p:sp>
        <p:nvSpPr>
          <p:cNvPr id="88066" name="Rectangle 2"/>
          <p:cNvSpPr>
            <a:spLocks noGrp="1" noChangeArrowheads="1"/>
          </p:cNvSpPr>
          <p:nvPr>
            <p:ph type="title"/>
            <p:custDataLst>
              <p:tags r:id="rId2"/>
            </p:custDataLst>
          </p:nvPr>
        </p:nvSpPr>
        <p:spPr>
          <a:xfrm>
            <a:off x="457200" y="277813"/>
            <a:ext cx="8229600" cy="1017587"/>
          </a:xfrm>
        </p:spPr>
        <p:txBody>
          <a:bodyPr/>
          <a:lstStyle/>
          <a:p>
            <a:pPr eaLnBrk="1" hangingPunct="1">
              <a:defRPr/>
            </a:pPr>
            <a:r>
              <a:rPr lang="fr-CA" sz="4000" dirty="0" smtClean="0"/>
              <a:t>Inspecteurs fédéraux</a:t>
            </a:r>
          </a:p>
        </p:txBody>
      </p:sp>
      <p:sp>
        <p:nvSpPr>
          <p:cNvPr id="57348" name="Rectangle 3"/>
          <p:cNvSpPr>
            <a:spLocks noGrp="1" noChangeArrowheads="1"/>
          </p:cNvSpPr>
          <p:nvPr>
            <p:ph type="body" sz="half" idx="1"/>
            <p:custDataLst>
              <p:tags r:id="rId3"/>
            </p:custDataLst>
          </p:nvPr>
        </p:nvSpPr>
        <p:spPr>
          <a:xfrm>
            <a:off x="381000" y="1447800"/>
            <a:ext cx="6400800" cy="4683125"/>
          </a:xfrm>
        </p:spPr>
        <p:txBody>
          <a:bodyPr>
            <a:normAutofit/>
          </a:bodyPr>
          <a:lstStyle/>
          <a:p>
            <a:r>
              <a:rPr lang="fr-CA" sz="2800" dirty="0" smtClean="0"/>
              <a:t>Dans les lieux de travail de compétence fédérale, des agents-inspecteurs fédéraux, ou agents des affaires du travail (AAT), sont chargés de l’exécution des lois</a:t>
            </a:r>
            <a:r>
              <a:rPr lang="en-CA" altLang="en-US" sz="3000" dirty="0" smtClean="0">
                <a:effectLst/>
              </a:rPr>
              <a:t>.</a:t>
            </a:r>
          </a:p>
          <a:p>
            <a:pPr eaLnBrk="1" hangingPunct="1"/>
            <a:endParaRPr lang="en-CA" altLang="en-US" sz="3000" dirty="0" smtClean="0">
              <a:effectLst/>
            </a:endParaRPr>
          </a:p>
          <a:p>
            <a:r>
              <a:rPr lang="fr-CA" sz="2800" dirty="0" smtClean="0"/>
              <a:t>Ils sont membres de l’Alliance de la Fonction publique du Canada (Syndicat des employées et employés nationaux).</a:t>
            </a:r>
            <a:endParaRPr lang="en-CA" altLang="en-US" sz="3000" dirty="0" smtClean="0">
              <a:effectLst/>
            </a:endParaRPr>
          </a:p>
        </p:txBody>
      </p:sp>
      <p:pic>
        <p:nvPicPr>
          <p:cNvPr id="57349" name="Picture 6" descr="femme avec loupe"/>
          <p:cNvPicPr>
            <a:picLocks noGrp="1" noChangeAspect="1" noChangeArrowheads="1"/>
          </p:cNvPicPr>
          <p:nvPr>
            <p:ph sz="half" idx="2"/>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a:xfrm>
            <a:off x="6629400" y="1524000"/>
            <a:ext cx="2387600" cy="3581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334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D7F75F8C-4254-4DA5-9849-3C056D13A984}" type="slidenum">
              <a:rPr lang="fr-CA"/>
              <a:pPr>
                <a:defRPr/>
              </a:pPr>
              <a:t>33</a:t>
            </a:fld>
            <a:endParaRPr lang="fr-CA" dirty="0"/>
          </a:p>
        </p:txBody>
      </p:sp>
      <p:sp>
        <p:nvSpPr>
          <p:cNvPr id="89090" name="Rectangle 2"/>
          <p:cNvSpPr>
            <a:spLocks noGrp="1" noChangeArrowheads="1"/>
          </p:cNvSpPr>
          <p:nvPr>
            <p:ph type="title"/>
            <p:custDataLst>
              <p:tags r:id="rId2"/>
            </p:custDataLst>
          </p:nvPr>
        </p:nvSpPr>
        <p:spPr>
          <a:xfrm>
            <a:off x="457200" y="152401"/>
            <a:ext cx="8229600" cy="761999"/>
          </a:xfrm>
        </p:spPr>
        <p:txBody>
          <a:bodyPr/>
          <a:lstStyle/>
          <a:p>
            <a:pPr eaLnBrk="1" hangingPunct="1">
              <a:defRPr/>
            </a:pPr>
            <a:r>
              <a:rPr lang="fr-CA" sz="4000" dirty="0" smtClean="0"/>
              <a:t>Inspecteurs fédéraux</a:t>
            </a:r>
          </a:p>
        </p:txBody>
      </p:sp>
      <p:sp>
        <p:nvSpPr>
          <p:cNvPr id="58372" name="Rectangle 3"/>
          <p:cNvSpPr>
            <a:spLocks noGrp="1" noChangeArrowheads="1"/>
          </p:cNvSpPr>
          <p:nvPr>
            <p:ph type="body" sz="half" idx="1"/>
            <p:custDataLst>
              <p:tags r:id="rId3"/>
            </p:custDataLst>
          </p:nvPr>
        </p:nvSpPr>
        <p:spPr>
          <a:xfrm>
            <a:off x="21021" y="914400"/>
            <a:ext cx="8915400" cy="3581401"/>
          </a:xfrm>
        </p:spPr>
        <p:txBody>
          <a:bodyPr>
            <a:normAutofit/>
          </a:bodyPr>
          <a:lstStyle/>
          <a:p>
            <a:r>
              <a:rPr lang="fr-CA" dirty="0" smtClean="0"/>
              <a:t>Ils sont au nombre de 11 000 et font partie du groupe Services techniques (TC)</a:t>
            </a:r>
            <a:r>
              <a:rPr lang="en-US" altLang="en-US" dirty="0" smtClean="0">
                <a:effectLst/>
              </a:rPr>
              <a:t>.</a:t>
            </a:r>
          </a:p>
          <a:p>
            <a:r>
              <a:rPr lang="fr-CA" dirty="0" smtClean="0"/>
              <a:t>Certains agissent comme inspecteurs de l’aviation civile, du transport maritime, du transport ferroviaire ou du transport de marchandises dangereuses</a:t>
            </a:r>
            <a:r>
              <a:rPr lang="en-US" altLang="en-US" dirty="0" smtClean="0">
                <a:effectLst/>
              </a:rPr>
              <a:t>.</a:t>
            </a:r>
          </a:p>
        </p:txBody>
      </p:sp>
      <p:pic>
        <p:nvPicPr>
          <p:cNvPr id="6" name="Picture 4" descr="TC Bargaining te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962398"/>
            <a:ext cx="5410200" cy="27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38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F143FEBD-C322-467A-864E-C7567971CADC}" type="slidenum">
              <a:rPr lang="fr-CA"/>
              <a:pPr>
                <a:defRPr/>
              </a:pPr>
              <a:t>34</a:t>
            </a:fld>
            <a:endParaRPr lang="fr-CA" dirty="0"/>
          </a:p>
        </p:txBody>
      </p:sp>
      <p:sp>
        <p:nvSpPr>
          <p:cNvPr id="93186" name="Rectangle 2"/>
          <p:cNvSpPr>
            <a:spLocks noGrp="1" noChangeArrowheads="1"/>
          </p:cNvSpPr>
          <p:nvPr>
            <p:ph type="title"/>
            <p:custDataLst>
              <p:tags r:id="rId2"/>
            </p:custDataLst>
          </p:nvPr>
        </p:nvSpPr>
        <p:spPr>
          <a:xfrm>
            <a:off x="457200" y="76201"/>
            <a:ext cx="8229600" cy="838199"/>
          </a:xfrm>
        </p:spPr>
        <p:txBody>
          <a:bodyPr/>
          <a:lstStyle/>
          <a:p>
            <a:pPr eaLnBrk="1" hangingPunct="1">
              <a:defRPr/>
            </a:pPr>
            <a:r>
              <a:rPr lang="fr-CA" sz="4000" dirty="0" smtClean="0"/>
              <a:t>Inspecteurs fédéraux</a:t>
            </a:r>
          </a:p>
        </p:txBody>
      </p:sp>
      <p:sp>
        <p:nvSpPr>
          <p:cNvPr id="61444" name="Rectangle 3"/>
          <p:cNvSpPr>
            <a:spLocks noGrp="1" noChangeArrowheads="1"/>
          </p:cNvSpPr>
          <p:nvPr>
            <p:ph type="body" sz="half" idx="1"/>
            <p:custDataLst>
              <p:tags r:id="rId3"/>
            </p:custDataLst>
          </p:nvPr>
        </p:nvSpPr>
        <p:spPr>
          <a:xfrm>
            <a:off x="228600" y="838200"/>
            <a:ext cx="6629400" cy="5791200"/>
          </a:xfrm>
        </p:spPr>
        <p:txBody>
          <a:bodyPr>
            <a:normAutofit/>
          </a:bodyPr>
          <a:lstStyle/>
          <a:p>
            <a:r>
              <a:rPr lang="fr-CA" sz="2800" dirty="0" smtClean="0"/>
              <a:t>Nous avons travaillé en collaboration avec le Centre canadien de politiques alternatives pour prendre le pouls des agents-inspecteurs en SST</a:t>
            </a:r>
            <a:r>
              <a:rPr lang="en-CA" altLang="en-US" sz="2800" dirty="0" smtClean="0">
                <a:effectLst/>
              </a:rPr>
              <a:t>.</a:t>
            </a:r>
          </a:p>
          <a:p>
            <a:r>
              <a:rPr lang="fr-CA" sz="2800" dirty="0" smtClean="0"/>
              <a:t>Nous avons rencontré de nombreux AAT, individuellement ou en groupe en 2010 et en 2015</a:t>
            </a:r>
            <a:r>
              <a:rPr lang="en-CA" altLang="en-US" sz="2800" dirty="0" smtClean="0">
                <a:effectLst/>
              </a:rPr>
              <a:t>.</a:t>
            </a:r>
          </a:p>
          <a:p>
            <a:r>
              <a:rPr lang="fr-CA" sz="2800" dirty="0" smtClean="0"/>
              <a:t>Nous avons examiné les défis auxquels sont confrontés les AAT de première ligne qui doivent veiller à l’exécution des lois et règlements</a:t>
            </a:r>
            <a:r>
              <a:rPr lang="en-CA" altLang="en-US" sz="2800" dirty="0" smtClean="0">
                <a:effectLst/>
              </a:rPr>
              <a:t>. </a:t>
            </a:r>
            <a:endParaRPr lang="fr-CA" altLang="en-US" sz="2800" dirty="0" smtClean="0">
              <a:effectLst/>
            </a:endParaRPr>
          </a:p>
        </p:txBody>
      </p:sp>
      <p:pic>
        <p:nvPicPr>
          <p:cNvPr id="6" name="Picture 2" descr="PSAC">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1052677"/>
            <a:ext cx="20669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icture of a man conducting a building inspe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4676" y="2514601"/>
            <a:ext cx="190499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692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35</a:t>
            </a:fld>
            <a:endParaRPr lang="fr-CA" dirty="0"/>
          </a:p>
        </p:txBody>
      </p:sp>
      <p:sp>
        <p:nvSpPr>
          <p:cNvPr id="92162" name="Rectangle 2"/>
          <p:cNvSpPr>
            <a:spLocks noGrp="1" noChangeArrowheads="1"/>
          </p:cNvSpPr>
          <p:nvPr>
            <p:ph type="title"/>
            <p:custDataLst>
              <p:tags r:id="rId2"/>
            </p:custDataLst>
          </p:nvPr>
        </p:nvSpPr>
        <p:spPr>
          <a:xfrm>
            <a:off x="457200" y="152401"/>
            <a:ext cx="8229600" cy="761999"/>
          </a:xfrm>
        </p:spPr>
        <p:txBody>
          <a:bodyPr/>
          <a:lstStyle/>
          <a:p>
            <a:pPr eaLnBrk="1" hangingPunct="1">
              <a:defRPr/>
            </a:pPr>
            <a:r>
              <a:rPr lang="fr-CA" sz="4000" dirty="0" smtClean="0"/>
              <a:t>Inspecteurs fédéraux – rapport 2015</a:t>
            </a:r>
          </a:p>
        </p:txBody>
      </p:sp>
      <p:sp>
        <p:nvSpPr>
          <p:cNvPr id="2" name="TextBox 1"/>
          <p:cNvSpPr txBox="1"/>
          <p:nvPr/>
        </p:nvSpPr>
        <p:spPr>
          <a:xfrm>
            <a:off x="457200" y="1181497"/>
            <a:ext cx="8229600" cy="5539978"/>
          </a:xfrm>
          <a:prstGeom prst="rect">
            <a:avLst/>
          </a:prstGeom>
          <a:noFill/>
        </p:spPr>
        <p:txBody>
          <a:bodyPr wrap="square" rtlCol="0">
            <a:spAutoFit/>
          </a:bodyPr>
          <a:lstStyle/>
          <a:p>
            <a:r>
              <a:rPr lang="fr-CA" sz="2400" dirty="0" smtClean="0"/>
              <a:t>Selon l’étude de CCPA, la situation s’est grandement détériorée. Bien que depuis 2007 certain taux d’accident se sont améliorés dans la compétence fédérale, les gains sont minimes lorsqu’on les comparent aux niveaux des provinces.</a:t>
            </a:r>
          </a:p>
          <a:p>
            <a:endParaRPr lang="fr-CA" sz="2400" dirty="0" smtClean="0"/>
          </a:p>
          <a:p>
            <a:r>
              <a:rPr lang="fr-CA" sz="2400" dirty="0" smtClean="0"/>
              <a:t>Le taux d’incidence des accidents mortels ne s’est pas amélioré. Selon les donnés disponible pour la période de 12 ans (2002 à 2013), 684 employés sont décédé d’une blessure ou maladies subites au travail (moyenne annuel inchangée de 57 décès)</a:t>
            </a:r>
          </a:p>
          <a:p>
            <a:endParaRPr lang="fr-CA" sz="2400" dirty="0" smtClean="0"/>
          </a:p>
          <a:p>
            <a:r>
              <a:rPr lang="fr-CA" sz="2400" dirty="0" smtClean="0"/>
              <a:t>On ne peux mesurer l’état de la règlementation que par une simple analyse statistique. La tragédie du Lac Mégantic de 2013 a bien démontré qu’une telle analyse doit inclure une évaluation des activités d’inspection </a:t>
            </a:r>
          </a:p>
          <a:p>
            <a:endParaRPr lang="fr-CA" dirty="0"/>
          </a:p>
        </p:txBody>
      </p:sp>
    </p:spTree>
    <p:extLst>
      <p:ext uri="{BB962C8B-B14F-4D97-AF65-F5344CB8AC3E}">
        <p14:creationId xmlns:p14="http://schemas.microsoft.com/office/powerpoint/2010/main" val="1587525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36</a:t>
            </a:fld>
            <a:endParaRPr lang="fr-CA" dirty="0"/>
          </a:p>
        </p:txBody>
      </p:sp>
      <p:sp>
        <p:nvSpPr>
          <p:cNvPr id="92162" name="Rectangle 2"/>
          <p:cNvSpPr>
            <a:spLocks noGrp="1" noChangeArrowheads="1"/>
          </p:cNvSpPr>
          <p:nvPr>
            <p:ph type="title"/>
            <p:custDataLst>
              <p:tags r:id="rId2"/>
            </p:custDataLst>
          </p:nvPr>
        </p:nvSpPr>
        <p:spPr>
          <a:xfrm>
            <a:off x="457200" y="152401"/>
            <a:ext cx="8229600" cy="761999"/>
          </a:xfrm>
        </p:spPr>
        <p:txBody>
          <a:bodyPr/>
          <a:lstStyle/>
          <a:p>
            <a:pPr eaLnBrk="1" hangingPunct="1">
              <a:defRPr/>
            </a:pPr>
            <a:r>
              <a:rPr lang="fr-CA" sz="4000" dirty="0" smtClean="0"/>
              <a:t>Inspecteurs fédéraux – rapport 2015</a:t>
            </a:r>
          </a:p>
        </p:txBody>
      </p:sp>
      <p:sp>
        <p:nvSpPr>
          <p:cNvPr id="2" name="TextBox 1"/>
          <p:cNvSpPr txBox="1"/>
          <p:nvPr/>
        </p:nvSpPr>
        <p:spPr>
          <a:xfrm>
            <a:off x="266700" y="894457"/>
            <a:ext cx="8610600" cy="6001643"/>
          </a:xfrm>
          <a:prstGeom prst="rect">
            <a:avLst/>
          </a:prstGeom>
          <a:noFill/>
        </p:spPr>
        <p:txBody>
          <a:bodyPr wrap="square" rtlCol="0">
            <a:spAutoFit/>
          </a:bodyPr>
          <a:lstStyle/>
          <a:p>
            <a:r>
              <a:rPr lang="fr-CA" sz="2400" dirty="0" smtClean="0"/>
              <a:t>Nombre d’employés œuvrant dans les secteurs de compétence fédérale:</a:t>
            </a:r>
          </a:p>
          <a:p>
            <a:r>
              <a:rPr lang="fr-CA" sz="2400" dirty="0" smtClean="0"/>
              <a:t>2007 – </a:t>
            </a:r>
            <a:r>
              <a:rPr lang="fr-CA" sz="2400" b="1" dirty="0" smtClean="0"/>
              <a:t>1,018,849</a:t>
            </a:r>
            <a:r>
              <a:rPr lang="fr-CA" sz="2400" dirty="0" smtClean="0"/>
              <a:t> employés (équivalents temps plein  ou ÉTP)</a:t>
            </a:r>
          </a:p>
          <a:p>
            <a:r>
              <a:rPr lang="fr-CA" sz="2400" dirty="0" smtClean="0"/>
              <a:t>2012 – </a:t>
            </a:r>
            <a:r>
              <a:rPr lang="fr-CA" sz="2400" b="1" dirty="0" smtClean="0"/>
              <a:t>1,173,165</a:t>
            </a:r>
            <a:r>
              <a:rPr lang="fr-CA" sz="2400" dirty="0" smtClean="0"/>
              <a:t> employés (une augmentation de 15%)</a:t>
            </a:r>
          </a:p>
          <a:p>
            <a:endParaRPr lang="fr-CA" sz="2400" dirty="0" smtClean="0"/>
          </a:p>
          <a:p>
            <a:r>
              <a:rPr lang="fr-CA" sz="2400" dirty="0" smtClean="0"/>
              <a:t>Pendant ce temps, on assiste à une réduction considérable du nombre d’inspecteurs. Le Programme du travail de Emploi et Développement social Canada allègue qu’ils ont présentement </a:t>
            </a:r>
            <a:r>
              <a:rPr lang="fr-CA" sz="2400" b="1" dirty="0" smtClean="0"/>
              <a:t>90 inspecteurs </a:t>
            </a:r>
            <a:r>
              <a:rPr lang="fr-CA" sz="2400" dirty="0" smtClean="0"/>
              <a:t>(et qu’ils ont une promesse budgétaire d’embauche de 10 inspecteurs additionnels)</a:t>
            </a:r>
          </a:p>
          <a:p>
            <a:endParaRPr lang="fr-CA" sz="2400" dirty="0"/>
          </a:p>
          <a:p>
            <a:r>
              <a:rPr lang="fr-CA" sz="2400" dirty="0" smtClean="0"/>
              <a:t>Le rapport du CCPA indique </a:t>
            </a:r>
            <a:r>
              <a:rPr lang="fr-CA" sz="2400" b="1" dirty="0" smtClean="0"/>
              <a:t>que pas plus de 67 inspecteurs sont actuellement au travail</a:t>
            </a:r>
            <a:r>
              <a:rPr lang="fr-CA" sz="2400" dirty="0" smtClean="0"/>
              <a:t>. Les compressions dans le nombre absolu d’inspecteurs serait de l’ordre de 28% et 46% depuis 2007. Cette variance dépend de quel nombre d’inspecteur que l’on utilise soit 90 inspecteur ou 67 inspecteurs.</a:t>
            </a:r>
            <a:endParaRPr lang="fr-CA" sz="2400" dirty="0"/>
          </a:p>
        </p:txBody>
      </p:sp>
    </p:spTree>
    <p:extLst>
      <p:ext uri="{BB962C8B-B14F-4D97-AF65-F5344CB8AC3E}">
        <p14:creationId xmlns:p14="http://schemas.microsoft.com/office/powerpoint/2010/main" val="523897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37</a:t>
            </a:fld>
            <a:endParaRPr lang="fr-CA" dirty="0"/>
          </a:p>
        </p:txBody>
      </p:sp>
      <p:sp>
        <p:nvSpPr>
          <p:cNvPr id="92162" name="Rectangle 2"/>
          <p:cNvSpPr>
            <a:spLocks noGrp="1" noChangeArrowheads="1"/>
          </p:cNvSpPr>
          <p:nvPr>
            <p:ph type="title"/>
            <p:custDataLst>
              <p:tags r:id="rId2"/>
            </p:custDataLst>
          </p:nvPr>
        </p:nvSpPr>
        <p:spPr>
          <a:xfrm>
            <a:off x="457200" y="152401"/>
            <a:ext cx="8229600" cy="761999"/>
          </a:xfrm>
        </p:spPr>
        <p:txBody>
          <a:bodyPr/>
          <a:lstStyle/>
          <a:p>
            <a:pPr eaLnBrk="1" hangingPunct="1">
              <a:defRPr/>
            </a:pPr>
            <a:r>
              <a:rPr lang="fr-CA" sz="4000" dirty="0" smtClean="0"/>
              <a:t>Inspecteurs fédéraux – rapport 2015</a:t>
            </a:r>
          </a:p>
        </p:txBody>
      </p:sp>
      <p:sp>
        <p:nvSpPr>
          <p:cNvPr id="2" name="TextBox 1"/>
          <p:cNvSpPr txBox="1"/>
          <p:nvPr/>
        </p:nvSpPr>
        <p:spPr>
          <a:xfrm>
            <a:off x="152400" y="1027609"/>
            <a:ext cx="8991600" cy="5693866"/>
          </a:xfrm>
          <a:prstGeom prst="rect">
            <a:avLst/>
          </a:prstGeom>
          <a:noFill/>
        </p:spPr>
        <p:txBody>
          <a:bodyPr wrap="square" rtlCol="0">
            <a:spAutoFit/>
          </a:bodyPr>
          <a:lstStyle/>
          <a:p>
            <a:r>
              <a:rPr lang="fr-CA" sz="2800" dirty="0" smtClean="0"/>
              <a:t>Augmentation considérable du ratio du nombre d’employés par inspecteur dans les lieux de travail de compétence fédérale.</a:t>
            </a:r>
          </a:p>
          <a:p>
            <a:endParaRPr lang="fr-CA" sz="2800" dirty="0"/>
          </a:p>
          <a:p>
            <a:r>
              <a:rPr lang="fr-CA" sz="2800" dirty="0" smtClean="0"/>
              <a:t>8151 pour 1 durant l’année 2007 (déjà élevé et inacceptable)</a:t>
            </a:r>
          </a:p>
          <a:p>
            <a:endParaRPr lang="fr-CA" sz="2800" dirty="0"/>
          </a:p>
          <a:p>
            <a:r>
              <a:rPr lang="fr-CA" sz="2800" dirty="0" smtClean="0"/>
              <a:t>13,035 pour 1 </a:t>
            </a:r>
            <a:r>
              <a:rPr lang="fr-CA" sz="2800" dirty="0"/>
              <a:t>durant l’année </a:t>
            </a:r>
            <a:r>
              <a:rPr lang="fr-CA" sz="2800" dirty="0" smtClean="0"/>
              <a:t>2015 (basé sur les données du gouvernement). C’est une hausse de 60% du nombre d’employés par inspecteur.</a:t>
            </a:r>
          </a:p>
          <a:p>
            <a:endParaRPr lang="fr-CA" sz="2800" dirty="0"/>
          </a:p>
          <a:p>
            <a:r>
              <a:rPr lang="fr-CA" sz="2800" dirty="0" smtClean="0"/>
              <a:t>17,510 </a:t>
            </a:r>
            <a:r>
              <a:rPr lang="fr-CA" sz="2800" dirty="0"/>
              <a:t>pour 1 durant l’année 2015 (basé sur </a:t>
            </a:r>
            <a:r>
              <a:rPr lang="fr-CA" sz="2800" dirty="0" smtClean="0"/>
              <a:t>la liste départementale) C’est </a:t>
            </a:r>
            <a:r>
              <a:rPr lang="fr-CA" sz="2800" dirty="0"/>
              <a:t>une hausse de </a:t>
            </a:r>
            <a:r>
              <a:rPr lang="fr-CA" sz="2800" dirty="0" smtClean="0"/>
              <a:t>115% </a:t>
            </a:r>
            <a:r>
              <a:rPr lang="fr-CA" sz="2800" dirty="0"/>
              <a:t>du nombre d’employés par inspecteur</a:t>
            </a:r>
            <a:r>
              <a:rPr lang="fr-CA" sz="2800" dirty="0" smtClean="0"/>
              <a:t>.</a:t>
            </a:r>
            <a:endParaRPr lang="fr-CA" sz="2400" dirty="0"/>
          </a:p>
        </p:txBody>
      </p:sp>
    </p:spTree>
    <p:extLst>
      <p:ext uri="{BB962C8B-B14F-4D97-AF65-F5344CB8AC3E}">
        <p14:creationId xmlns:p14="http://schemas.microsoft.com/office/powerpoint/2010/main" val="7582544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custDataLst>
              <p:tags r:id="rId1"/>
            </p:custDataLst>
          </p:nvPr>
        </p:nvSpPr>
        <p:spPr/>
        <p:txBody>
          <a:bodyPr/>
          <a:lstStyle/>
          <a:p>
            <a:pPr>
              <a:defRPr/>
            </a:pPr>
            <a:fld id="{DD827BBE-4F8C-430A-86E8-0F5EC9A075B5}" type="slidenum">
              <a:rPr lang="fr-CA"/>
              <a:pPr>
                <a:defRPr/>
              </a:pPr>
              <a:t>38</a:t>
            </a:fld>
            <a:endParaRPr lang="fr-CA" dirty="0"/>
          </a:p>
        </p:txBody>
      </p:sp>
      <p:sp>
        <p:nvSpPr>
          <p:cNvPr id="97282" name="Rectangle 2"/>
          <p:cNvSpPr>
            <a:spLocks noGrp="1" noChangeArrowheads="1"/>
          </p:cNvSpPr>
          <p:nvPr>
            <p:ph type="title"/>
            <p:custDataLst>
              <p:tags r:id="rId2"/>
            </p:custDataLst>
          </p:nvPr>
        </p:nvSpPr>
        <p:spPr>
          <a:xfrm>
            <a:off x="457200" y="152400"/>
            <a:ext cx="8229600" cy="788987"/>
          </a:xfrm>
        </p:spPr>
        <p:txBody>
          <a:bodyPr/>
          <a:lstStyle/>
          <a:p>
            <a:pPr eaLnBrk="1" hangingPunct="1">
              <a:defRPr/>
            </a:pPr>
            <a:r>
              <a:rPr lang="fr-CA" dirty="0" smtClean="0"/>
              <a:t>ENJEUX</a:t>
            </a:r>
          </a:p>
        </p:txBody>
      </p:sp>
      <p:sp>
        <p:nvSpPr>
          <p:cNvPr id="97283" name="Rectangle 3"/>
          <p:cNvSpPr>
            <a:spLocks noGrp="1" noChangeArrowheads="1"/>
          </p:cNvSpPr>
          <p:nvPr>
            <p:ph type="body" idx="1"/>
            <p:custDataLst>
              <p:tags r:id="rId3"/>
            </p:custDataLst>
          </p:nvPr>
        </p:nvSpPr>
        <p:spPr>
          <a:xfrm>
            <a:off x="457200" y="941386"/>
            <a:ext cx="8305800" cy="4087813"/>
          </a:xfrm>
        </p:spPr>
        <p:txBody>
          <a:bodyPr>
            <a:noAutofit/>
          </a:bodyPr>
          <a:lstStyle/>
          <a:p>
            <a:pPr>
              <a:defRPr/>
            </a:pPr>
            <a:r>
              <a:rPr lang="fr-CA" dirty="0" smtClean="0"/>
              <a:t>Manque de services d’inspection adéquats (nombre, expertise, difficulté à retenir les employés et à en recruter, etc.)</a:t>
            </a:r>
            <a:endParaRPr lang="en-CA" dirty="0" smtClean="0"/>
          </a:p>
          <a:p>
            <a:pPr>
              <a:defRPr/>
            </a:pPr>
            <a:r>
              <a:rPr lang="fr-CA" dirty="0" smtClean="0"/>
              <a:t>Peu d’intervention préventive régulière</a:t>
            </a:r>
            <a:endParaRPr lang="en-CA" dirty="0" smtClean="0"/>
          </a:p>
          <a:p>
            <a:pPr>
              <a:defRPr/>
            </a:pPr>
            <a:r>
              <a:rPr lang="fr-CA" dirty="0" smtClean="0"/>
              <a:t>Intervention ponctuelle en cas de plaintes nécessitant souvent l’emprunt de ressources des autres régions</a:t>
            </a:r>
            <a:endParaRPr lang="en-CA" dirty="0" smtClean="0"/>
          </a:p>
        </p:txBody>
      </p:sp>
      <p:pic>
        <p:nvPicPr>
          <p:cNvPr id="6" name="Picture 2" descr="Picture credit: Monkey Business Images/Rex Featu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495800"/>
            <a:ext cx="28956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86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custDataLst>
              <p:tags r:id="rId1"/>
            </p:custDataLst>
          </p:nvPr>
        </p:nvSpPr>
        <p:spPr/>
        <p:txBody>
          <a:bodyPr/>
          <a:lstStyle/>
          <a:p>
            <a:pPr>
              <a:defRPr/>
            </a:pPr>
            <a:fld id="{9B4D24EB-03BB-4844-976E-9E1B8D99514D}" type="slidenum">
              <a:rPr lang="fr-CA"/>
              <a:pPr>
                <a:defRPr/>
              </a:pPr>
              <a:t>39</a:t>
            </a:fld>
            <a:endParaRPr lang="fr-CA" dirty="0"/>
          </a:p>
        </p:txBody>
      </p:sp>
      <p:sp>
        <p:nvSpPr>
          <p:cNvPr id="98306" name="Rectangle 2"/>
          <p:cNvSpPr>
            <a:spLocks noGrp="1" noChangeArrowheads="1"/>
          </p:cNvSpPr>
          <p:nvPr>
            <p:ph type="title"/>
            <p:custDataLst>
              <p:tags r:id="rId2"/>
            </p:custDataLst>
          </p:nvPr>
        </p:nvSpPr>
        <p:spPr>
          <a:xfrm>
            <a:off x="457200" y="152400"/>
            <a:ext cx="8229600" cy="788987"/>
          </a:xfrm>
        </p:spPr>
        <p:txBody>
          <a:bodyPr/>
          <a:lstStyle/>
          <a:p>
            <a:pPr eaLnBrk="1" hangingPunct="1">
              <a:defRPr/>
            </a:pPr>
            <a:r>
              <a:rPr lang="fr-CA" dirty="0" smtClean="0"/>
              <a:t>ENJEUX</a:t>
            </a:r>
          </a:p>
        </p:txBody>
      </p:sp>
      <p:sp>
        <p:nvSpPr>
          <p:cNvPr id="98307" name="Rectangle 3"/>
          <p:cNvSpPr>
            <a:spLocks noGrp="1" noChangeArrowheads="1"/>
          </p:cNvSpPr>
          <p:nvPr>
            <p:ph type="body" idx="1"/>
            <p:custDataLst>
              <p:tags r:id="rId3"/>
            </p:custDataLst>
          </p:nvPr>
        </p:nvSpPr>
        <p:spPr>
          <a:xfrm>
            <a:off x="228600" y="914400"/>
            <a:ext cx="8763000" cy="2971800"/>
          </a:xfrm>
        </p:spPr>
        <p:txBody>
          <a:bodyPr/>
          <a:lstStyle/>
          <a:p>
            <a:pPr eaLnBrk="1" hangingPunct="1">
              <a:defRPr/>
            </a:pPr>
            <a:r>
              <a:rPr lang="fr-CA" dirty="0" smtClean="0"/>
              <a:t>Très peu de ressources pour effectuer le suivi des dossiers</a:t>
            </a:r>
          </a:p>
          <a:p>
            <a:pPr eaLnBrk="1" hangingPunct="1">
              <a:defRPr/>
            </a:pPr>
            <a:r>
              <a:rPr lang="fr-CA" dirty="0" smtClean="0"/>
              <a:t>Les inspecteurs se fient aux promesses de conformité volontaire</a:t>
            </a:r>
          </a:p>
          <a:p>
            <a:pPr eaLnBrk="1" hangingPunct="1">
              <a:defRPr/>
            </a:pPr>
            <a:r>
              <a:rPr lang="fr-CA" dirty="0" smtClean="0"/>
              <a:t>Peu de conséquences juridiques</a:t>
            </a:r>
          </a:p>
        </p:txBody>
      </p:sp>
      <p:pic>
        <p:nvPicPr>
          <p:cNvPr id="6" name="Picture 2" descr="Budget fédéral 2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733" y="3733800"/>
            <a:ext cx="52831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2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Réformes touchant la sécurité ferroviaire : ce qu’en pense Transports Canada</a:t>
            </a:r>
            <a:endParaRPr lang="fr-CA" sz="3600" dirty="0"/>
          </a:p>
        </p:txBody>
      </p:sp>
      <p:sp>
        <p:nvSpPr>
          <p:cNvPr id="4" name="TextBox 3"/>
          <p:cNvSpPr txBox="1"/>
          <p:nvPr>
            <p:custDataLst>
              <p:tags r:id="rId2"/>
            </p:custDataLst>
          </p:nvPr>
        </p:nvSpPr>
        <p:spPr>
          <a:xfrm>
            <a:off x="381000" y="5410200"/>
            <a:ext cx="8382000" cy="1200329"/>
          </a:xfrm>
          <a:prstGeom prst="rect">
            <a:avLst/>
          </a:prstGeom>
          <a:noFill/>
        </p:spPr>
        <p:txBody>
          <a:bodyPr wrap="square" rtlCol="0">
            <a:spAutoFit/>
          </a:bodyPr>
          <a:lstStyle/>
          <a:p>
            <a:r>
              <a:rPr lang="fr-CA" sz="2400" dirty="0" smtClean="0"/>
              <a:t>Le 6 juillet 2013, la fumée s’échappe des wagons transportant du pétrole brut après le déraillement d’un train au centre-ville de Lac-Mégantic, au Québec.</a:t>
            </a:r>
            <a:endParaRPr lang="fr-CA" sz="2400" dirty="0"/>
          </a:p>
        </p:txBody>
      </p:sp>
      <p:pic>
        <p:nvPicPr>
          <p:cNvPr id="2052" name="Picture 4"/>
          <p:cNvPicPr>
            <a:picLocks noGrp="1" noChangeAspect="1" noChangeArrowheads="1"/>
          </p:cNvPicPr>
          <p:nvPr>
            <p:ph idx="1"/>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1524000"/>
            <a:ext cx="5486876" cy="365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pPr/>
              <a:t>4</a:t>
            </a:fld>
            <a:endParaRPr lang="en-US"/>
          </a:p>
        </p:txBody>
      </p:sp>
    </p:spTree>
    <p:extLst>
      <p:ext uri="{BB962C8B-B14F-4D97-AF65-F5344CB8AC3E}">
        <p14:creationId xmlns:p14="http://schemas.microsoft.com/office/powerpoint/2010/main" val="3362655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40</a:t>
            </a:fld>
            <a:endParaRPr lang="fr-CA" dirty="0"/>
          </a:p>
        </p:txBody>
      </p:sp>
      <p:sp>
        <p:nvSpPr>
          <p:cNvPr id="92162" name="Rectangle 2"/>
          <p:cNvSpPr>
            <a:spLocks noGrp="1" noChangeArrowheads="1"/>
          </p:cNvSpPr>
          <p:nvPr>
            <p:ph type="title"/>
            <p:custDataLst>
              <p:tags r:id="rId2"/>
            </p:custDataLst>
          </p:nvPr>
        </p:nvSpPr>
        <p:spPr>
          <a:xfrm>
            <a:off x="457200" y="152401"/>
            <a:ext cx="8229600" cy="761999"/>
          </a:xfrm>
        </p:spPr>
        <p:txBody>
          <a:bodyPr/>
          <a:lstStyle/>
          <a:p>
            <a:pPr eaLnBrk="1" hangingPunct="1">
              <a:defRPr/>
            </a:pPr>
            <a:r>
              <a:rPr lang="fr-CA" sz="4000" dirty="0" smtClean="0"/>
              <a:t>Inspecteurs fédéraux</a:t>
            </a:r>
          </a:p>
        </p:txBody>
      </p:sp>
      <p:sp>
        <p:nvSpPr>
          <p:cNvPr id="60420" name="Rectangle 3"/>
          <p:cNvSpPr>
            <a:spLocks noGrp="1" noChangeArrowheads="1"/>
          </p:cNvSpPr>
          <p:nvPr>
            <p:ph type="body" sz="half" idx="1"/>
            <p:custDataLst>
              <p:tags r:id="rId3"/>
            </p:custDataLst>
          </p:nvPr>
        </p:nvSpPr>
        <p:spPr>
          <a:xfrm>
            <a:off x="152400" y="990600"/>
            <a:ext cx="8763000" cy="4191000"/>
          </a:xfrm>
        </p:spPr>
        <p:txBody>
          <a:bodyPr>
            <a:normAutofit/>
          </a:bodyPr>
          <a:lstStyle/>
          <a:p>
            <a:r>
              <a:rPr lang="fr-CA" sz="3000" dirty="0" smtClean="0"/>
              <a:t>Les AAT s’inquiètent énormément de ne pas pouvoir bien faire leur travail</a:t>
            </a:r>
            <a:r>
              <a:rPr lang="en-US" altLang="en-US" sz="3000" dirty="0" smtClean="0">
                <a:effectLst/>
              </a:rPr>
              <a:t>.</a:t>
            </a:r>
          </a:p>
          <a:p>
            <a:r>
              <a:rPr lang="fr-CA" sz="3000" dirty="0" smtClean="0"/>
              <a:t>Ils estiment que des problèmes de gestion et </a:t>
            </a:r>
            <a:r>
              <a:rPr lang="fr-CA" sz="3000" b="1" dirty="0" smtClean="0"/>
              <a:t>l’ingérence</a:t>
            </a:r>
            <a:r>
              <a:rPr lang="fr-CA" sz="3000" dirty="0" smtClean="0"/>
              <a:t> dans leur travail les empêchent de veiller à la sécurité des travailleuses et travailleurs</a:t>
            </a:r>
            <a:r>
              <a:rPr lang="en-US" altLang="en-US" sz="3000" dirty="0" smtClean="0">
                <a:effectLst/>
              </a:rPr>
              <a:t>.</a:t>
            </a:r>
          </a:p>
          <a:p>
            <a:r>
              <a:rPr lang="fr-CA" sz="3000" dirty="0" smtClean="0"/>
              <a:t>Il s’ensuit que les travailleurs du secteur fédéral sont privés du droit à la protection et à la sécurité dont ils devraient normalement bénéficier</a:t>
            </a:r>
            <a:r>
              <a:rPr lang="en-US" altLang="en-US" sz="3000" dirty="0" smtClean="0">
                <a:effectLst/>
              </a:rPr>
              <a:t>.</a:t>
            </a:r>
            <a:endParaRPr lang="en-US" altLang="en-US" sz="3000" dirty="0"/>
          </a:p>
        </p:txBody>
      </p:sp>
      <p:pic>
        <p:nvPicPr>
          <p:cNvPr id="6" name="Picture 2" descr="http://www.northernsafety.com/Media/Default/news/800681583/Protecting-your-workers-against-bloodborne-pathogens_16000681_800681583_0_0_14047015_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026" y="4876800"/>
            <a:ext cx="3322674"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49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41</a:t>
            </a:fld>
            <a:endParaRPr lang="fr-CA" dirty="0"/>
          </a:p>
        </p:txBody>
      </p:sp>
      <p:sp>
        <p:nvSpPr>
          <p:cNvPr id="92162" name="Rectangle 2"/>
          <p:cNvSpPr>
            <a:spLocks noGrp="1" noChangeArrowheads="1"/>
          </p:cNvSpPr>
          <p:nvPr>
            <p:ph type="title"/>
            <p:custDataLst>
              <p:tags r:id="rId2"/>
            </p:custDataLst>
          </p:nvPr>
        </p:nvSpPr>
        <p:spPr>
          <a:xfrm>
            <a:off x="457200" y="152401"/>
            <a:ext cx="8229600" cy="1142999"/>
          </a:xfrm>
        </p:spPr>
        <p:txBody>
          <a:bodyPr>
            <a:normAutofit fontScale="90000"/>
          </a:bodyPr>
          <a:lstStyle/>
          <a:p>
            <a:pPr eaLnBrk="1" hangingPunct="1">
              <a:defRPr/>
            </a:pPr>
            <a:r>
              <a:rPr lang="fr-CA" sz="4000" dirty="0" smtClean="0"/>
              <a:t>Inspecteurs fédéraux – rapport 2015</a:t>
            </a:r>
            <a:br>
              <a:rPr lang="fr-CA" sz="4000" dirty="0" smtClean="0"/>
            </a:br>
            <a:r>
              <a:rPr lang="fr-CA" sz="4000" dirty="0" smtClean="0"/>
              <a:t>Recommandations</a:t>
            </a:r>
          </a:p>
        </p:txBody>
      </p:sp>
      <p:sp>
        <p:nvSpPr>
          <p:cNvPr id="2" name="TextBox 1"/>
          <p:cNvSpPr txBox="1"/>
          <p:nvPr/>
        </p:nvSpPr>
        <p:spPr>
          <a:xfrm>
            <a:off x="190500" y="1600200"/>
            <a:ext cx="8991600" cy="3539430"/>
          </a:xfrm>
          <a:prstGeom prst="rect">
            <a:avLst/>
          </a:prstGeom>
          <a:noFill/>
        </p:spPr>
        <p:txBody>
          <a:bodyPr wrap="square" rtlCol="0">
            <a:spAutoFit/>
          </a:bodyPr>
          <a:lstStyle/>
          <a:p>
            <a:pPr marL="457200" indent="-457200">
              <a:buAutoNum type="arabicParenR"/>
            </a:pPr>
            <a:r>
              <a:rPr lang="fr-CA" sz="2800" dirty="0" smtClean="0"/>
              <a:t>Les amendements effectués par la Loi C-4 de 2013 devraient être supprimés</a:t>
            </a:r>
          </a:p>
          <a:p>
            <a:pPr marL="457200" indent="-457200">
              <a:buAutoNum type="arabicParenR"/>
            </a:pPr>
            <a:endParaRPr lang="fr-CA" sz="2800" dirty="0"/>
          </a:p>
          <a:p>
            <a:pPr marL="457200" indent="-457200">
              <a:buFontTx/>
              <a:buAutoNum type="arabicParenR"/>
            </a:pPr>
            <a:r>
              <a:rPr lang="fr-CA" sz="2800" dirty="0"/>
              <a:t>Des inspections régulières devraient être effectuées en ciblant les lieux de travail à haut risque sur une période déterminée. Cette initiative devrait être supportée par </a:t>
            </a:r>
            <a:r>
              <a:rPr lang="fr-CA" sz="2800" dirty="0" smtClean="0"/>
              <a:t>des visites &lt;&lt; éclairs &gt;&gt; imprévues pour les </a:t>
            </a:r>
            <a:r>
              <a:rPr lang="fr-CA" sz="2800" dirty="0"/>
              <a:t>employeurs ciblés</a:t>
            </a:r>
            <a:r>
              <a:rPr lang="fr-CA" sz="2800" dirty="0" smtClean="0"/>
              <a:t>.</a:t>
            </a:r>
            <a:endParaRPr lang="en-US" sz="2800" dirty="0"/>
          </a:p>
        </p:txBody>
      </p:sp>
    </p:spTree>
    <p:extLst>
      <p:ext uri="{BB962C8B-B14F-4D97-AF65-F5344CB8AC3E}">
        <p14:creationId xmlns:p14="http://schemas.microsoft.com/office/powerpoint/2010/main" val="1251195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42</a:t>
            </a:fld>
            <a:endParaRPr lang="fr-CA" dirty="0"/>
          </a:p>
        </p:txBody>
      </p:sp>
      <p:sp>
        <p:nvSpPr>
          <p:cNvPr id="92162" name="Rectangle 2"/>
          <p:cNvSpPr>
            <a:spLocks noGrp="1" noChangeArrowheads="1"/>
          </p:cNvSpPr>
          <p:nvPr>
            <p:ph type="title"/>
            <p:custDataLst>
              <p:tags r:id="rId2"/>
            </p:custDataLst>
          </p:nvPr>
        </p:nvSpPr>
        <p:spPr>
          <a:xfrm>
            <a:off x="457200" y="152401"/>
            <a:ext cx="8229600" cy="1142999"/>
          </a:xfrm>
        </p:spPr>
        <p:txBody>
          <a:bodyPr>
            <a:normAutofit fontScale="90000"/>
          </a:bodyPr>
          <a:lstStyle/>
          <a:p>
            <a:pPr eaLnBrk="1" hangingPunct="1">
              <a:defRPr/>
            </a:pPr>
            <a:r>
              <a:rPr lang="fr-CA" sz="4000" dirty="0" smtClean="0"/>
              <a:t>Inspecteurs fédéraux – rapport 2015</a:t>
            </a:r>
            <a:br>
              <a:rPr lang="fr-CA" sz="4000" dirty="0" smtClean="0"/>
            </a:br>
            <a:r>
              <a:rPr lang="fr-CA" sz="4000" dirty="0" smtClean="0"/>
              <a:t>Recommandations</a:t>
            </a:r>
          </a:p>
        </p:txBody>
      </p:sp>
      <p:sp>
        <p:nvSpPr>
          <p:cNvPr id="2" name="TextBox 1"/>
          <p:cNvSpPr txBox="1"/>
          <p:nvPr/>
        </p:nvSpPr>
        <p:spPr>
          <a:xfrm>
            <a:off x="190500" y="1600200"/>
            <a:ext cx="8991600" cy="5262979"/>
          </a:xfrm>
          <a:prstGeom prst="rect">
            <a:avLst/>
          </a:prstGeom>
          <a:noFill/>
        </p:spPr>
        <p:txBody>
          <a:bodyPr wrap="square" rtlCol="0">
            <a:spAutoFit/>
          </a:bodyPr>
          <a:lstStyle/>
          <a:p>
            <a:pPr marL="514350" indent="-514350">
              <a:buFont typeface="+mj-lt"/>
              <a:buAutoNum type="arabicParenR" startAt="3"/>
            </a:pPr>
            <a:r>
              <a:rPr lang="fr-CA" sz="2800" dirty="0"/>
              <a:t>Afin d’assurer un système d’inspection </a:t>
            </a:r>
            <a:r>
              <a:rPr lang="fr-CA" sz="2800" dirty="0" smtClean="0"/>
              <a:t>fiable et efficace,  les effectifs des inspecteurs en santé et sécurité devraient être augmentés au niveaux existant en 2005, soit 151 inspecteurs disponibles pour le travail sur le terrain. (Le nombre actuel se situe entre 67 et 90 inspecteurs). </a:t>
            </a:r>
            <a:endParaRPr lang="fr-CA" sz="2800" dirty="0"/>
          </a:p>
          <a:p>
            <a:pPr marL="514350" indent="-514350">
              <a:buFont typeface="+mj-lt"/>
              <a:buAutoNum type="arabicParenR" startAt="3"/>
            </a:pPr>
            <a:endParaRPr lang="fr-CA" sz="2800" dirty="0" smtClean="0"/>
          </a:p>
          <a:p>
            <a:pPr marL="514350" indent="-514350">
              <a:buFont typeface="+mj-lt"/>
              <a:buAutoNum type="arabicParenR" startAt="3"/>
            </a:pPr>
            <a:r>
              <a:rPr lang="fr-CA" sz="2800" dirty="0" smtClean="0"/>
              <a:t>Un nouveau programme de formation pour les inspecteurs en santé et sécurité devrait être proposé. Le programme de formation de l’Ontario est d’une durée de 9 mois et comporte des cours en classe, de la formation pratique ainsi que des évaluations</a:t>
            </a:r>
            <a:endParaRPr lang="en-US" sz="2800" dirty="0"/>
          </a:p>
        </p:txBody>
      </p:sp>
    </p:spTree>
    <p:extLst>
      <p:ext uri="{BB962C8B-B14F-4D97-AF65-F5344CB8AC3E}">
        <p14:creationId xmlns:p14="http://schemas.microsoft.com/office/powerpoint/2010/main" val="3703009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43</a:t>
            </a:fld>
            <a:endParaRPr lang="fr-CA" dirty="0"/>
          </a:p>
        </p:txBody>
      </p:sp>
      <p:sp>
        <p:nvSpPr>
          <p:cNvPr id="92162" name="Rectangle 2"/>
          <p:cNvSpPr>
            <a:spLocks noGrp="1" noChangeArrowheads="1"/>
          </p:cNvSpPr>
          <p:nvPr>
            <p:ph type="title"/>
            <p:custDataLst>
              <p:tags r:id="rId2"/>
            </p:custDataLst>
          </p:nvPr>
        </p:nvSpPr>
        <p:spPr>
          <a:xfrm>
            <a:off x="457200" y="152401"/>
            <a:ext cx="8229600" cy="1142999"/>
          </a:xfrm>
        </p:spPr>
        <p:txBody>
          <a:bodyPr>
            <a:normAutofit fontScale="90000"/>
          </a:bodyPr>
          <a:lstStyle/>
          <a:p>
            <a:pPr eaLnBrk="1" hangingPunct="1">
              <a:defRPr/>
            </a:pPr>
            <a:r>
              <a:rPr lang="fr-CA" sz="4000" dirty="0" smtClean="0"/>
              <a:t>Inspecteurs fédéraux – rapport 2015</a:t>
            </a:r>
            <a:br>
              <a:rPr lang="fr-CA" sz="4000" dirty="0" smtClean="0"/>
            </a:br>
            <a:r>
              <a:rPr lang="fr-CA" sz="4000" dirty="0" smtClean="0"/>
              <a:t>Recommandations</a:t>
            </a:r>
          </a:p>
        </p:txBody>
      </p:sp>
      <p:sp>
        <p:nvSpPr>
          <p:cNvPr id="2" name="TextBox 1"/>
          <p:cNvSpPr txBox="1"/>
          <p:nvPr/>
        </p:nvSpPr>
        <p:spPr>
          <a:xfrm>
            <a:off x="152400" y="1458496"/>
            <a:ext cx="8991600" cy="5262979"/>
          </a:xfrm>
          <a:prstGeom prst="rect">
            <a:avLst/>
          </a:prstGeom>
          <a:noFill/>
        </p:spPr>
        <p:txBody>
          <a:bodyPr wrap="square" rtlCol="0">
            <a:spAutoFit/>
          </a:bodyPr>
          <a:lstStyle/>
          <a:p>
            <a:pPr marL="514350" indent="-514350">
              <a:buFont typeface="+mj-lt"/>
              <a:buAutoNum type="arabicParenR" startAt="5"/>
            </a:pPr>
            <a:r>
              <a:rPr lang="fr-CA" sz="2800" dirty="0"/>
              <a:t>Les niveaux de rémunération des </a:t>
            </a:r>
            <a:r>
              <a:rPr lang="fr-CA" sz="2800" dirty="0" smtClean="0"/>
              <a:t>inspecteurs en santé et sécurité doivent </a:t>
            </a:r>
            <a:r>
              <a:rPr lang="fr-CA" sz="2800" dirty="0"/>
              <a:t>être </a:t>
            </a:r>
            <a:r>
              <a:rPr lang="fr-CA" sz="2800" dirty="0" smtClean="0"/>
              <a:t>appropriés et en harmonie avec les taux de rémunération ailleurs dans le gouvernement fédéral. La rémunération devrait être comparable aux inspecteurs œuvrant sous les compétences provinciales.</a:t>
            </a:r>
          </a:p>
          <a:p>
            <a:pPr marL="514350" indent="-514350">
              <a:buFont typeface="+mj-lt"/>
              <a:buAutoNum type="arabicParenR" startAt="5"/>
            </a:pPr>
            <a:endParaRPr lang="fr-CA" sz="2800" dirty="0"/>
          </a:p>
          <a:p>
            <a:pPr marL="514350" indent="-514350">
              <a:buFont typeface="+mj-lt"/>
              <a:buAutoNum type="arabicParenR" startAt="5"/>
            </a:pPr>
            <a:r>
              <a:rPr lang="fr-CA" sz="2800" dirty="0"/>
              <a:t>Le gouvernement fédéral doit élaborer une stratégie pour la sécurité au travail dans les réserves des Premières </a:t>
            </a:r>
            <a:r>
              <a:rPr lang="fr-CA" sz="2800" dirty="0" smtClean="0"/>
              <a:t>nations. C’était aussi une recommandation dans le rapport du CCPA en 2010 puisqu’aucune inspection régulière n’était effectuée. La situation demeure inchangée.</a:t>
            </a:r>
            <a:endParaRPr lang="en-US" sz="2800" dirty="0"/>
          </a:p>
        </p:txBody>
      </p:sp>
    </p:spTree>
    <p:extLst>
      <p:ext uri="{BB962C8B-B14F-4D97-AF65-F5344CB8AC3E}">
        <p14:creationId xmlns:p14="http://schemas.microsoft.com/office/powerpoint/2010/main" val="2169208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44</a:t>
            </a:fld>
            <a:endParaRPr lang="fr-CA" dirty="0"/>
          </a:p>
        </p:txBody>
      </p:sp>
      <p:sp>
        <p:nvSpPr>
          <p:cNvPr id="92162" name="Rectangle 2"/>
          <p:cNvSpPr>
            <a:spLocks noGrp="1" noChangeArrowheads="1"/>
          </p:cNvSpPr>
          <p:nvPr>
            <p:ph type="title"/>
            <p:custDataLst>
              <p:tags r:id="rId2"/>
            </p:custDataLst>
          </p:nvPr>
        </p:nvSpPr>
        <p:spPr>
          <a:xfrm>
            <a:off x="457200" y="152401"/>
            <a:ext cx="8229600" cy="1142999"/>
          </a:xfrm>
        </p:spPr>
        <p:txBody>
          <a:bodyPr>
            <a:normAutofit fontScale="90000"/>
          </a:bodyPr>
          <a:lstStyle/>
          <a:p>
            <a:pPr eaLnBrk="1" hangingPunct="1">
              <a:defRPr/>
            </a:pPr>
            <a:r>
              <a:rPr lang="fr-CA" sz="4000" dirty="0" smtClean="0"/>
              <a:t>Inspecteurs fédéraux – rapport 2015</a:t>
            </a:r>
            <a:br>
              <a:rPr lang="fr-CA" sz="4000" dirty="0" smtClean="0"/>
            </a:br>
            <a:r>
              <a:rPr lang="fr-CA" sz="4000" dirty="0" smtClean="0"/>
              <a:t>Recommandations</a:t>
            </a:r>
          </a:p>
        </p:txBody>
      </p:sp>
      <p:sp>
        <p:nvSpPr>
          <p:cNvPr id="2" name="TextBox 1"/>
          <p:cNvSpPr txBox="1"/>
          <p:nvPr/>
        </p:nvSpPr>
        <p:spPr>
          <a:xfrm>
            <a:off x="0" y="1295400"/>
            <a:ext cx="9144000" cy="5693866"/>
          </a:xfrm>
          <a:prstGeom prst="rect">
            <a:avLst/>
          </a:prstGeom>
          <a:noFill/>
        </p:spPr>
        <p:txBody>
          <a:bodyPr wrap="square" rtlCol="0">
            <a:spAutoFit/>
          </a:bodyPr>
          <a:lstStyle/>
          <a:p>
            <a:pPr marL="514350" indent="-514350">
              <a:buFont typeface="+mj-lt"/>
              <a:buAutoNum type="arabicParenR" startAt="7"/>
            </a:pPr>
            <a:r>
              <a:rPr lang="fr-CA" sz="2800" dirty="0" smtClean="0"/>
              <a:t>Instaurer un système de base de données statistiques fiable et transparent touchant les incidents et les inspections pour l’ensemble des employeurs de compétence fédérale. Le système devrait harmoniser les critères d’analyse. Inclure une obligation pour les employeur de fournir des rapports cycliques qui comporte des amendes et des conséquences pour les employeurs fautifs.</a:t>
            </a:r>
          </a:p>
          <a:p>
            <a:pPr marL="514350" indent="-514350">
              <a:buFont typeface="+mj-lt"/>
              <a:buAutoNum type="arabicParenR" startAt="7"/>
            </a:pPr>
            <a:endParaRPr lang="fr-CA" sz="2800" dirty="0"/>
          </a:p>
          <a:p>
            <a:pPr marL="514350" indent="-514350">
              <a:buFont typeface="+mj-lt"/>
              <a:buAutoNum type="arabicParenR" startAt="7"/>
            </a:pPr>
            <a:r>
              <a:rPr lang="fr-CA" sz="2800" dirty="0" smtClean="0"/>
              <a:t>Rendre les activités de surveillance réglementaire du Programme du travail, de Transport Canada et de l’Office national de l’énergie plus transparentes et publier les critères d’évaluation sur une base annuelle.</a:t>
            </a:r>
            <a:endParaRPr lang="en-US" sz="2800" dirty="0"/>
          </a:p>
        </p:txBody>
      </p:sp>
    </p:spTree>
    <p:extLst>
      <p:ext uri="{BB962C8B-B14F-4D97-AF65-F5344CB8AC3E}">
        <p14:creationId xmlns:p14="http://schemas.microsoft.com/office/powerpoint/2010/main" val="641448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45</a:t>
            </a:fld>
            <a:endParaRPr lang="fr-CA" dirty="0"/>
          </a:p>
        </p:txBody>
      </p:sp>
      <p:sp>
        <p:nvSpPr>
          <p:cNvPr id="92162" name="Rectangle 2"/>
          <p:cNvSpPr>
            <a:spLocks noGrp="1" noChangeArrowheads="1"/>
          </p:cNvSpPr>
          <p:nvPr>
            <p:ph type="title"/>
            <p:custDataLst>
              <p:tags r:id="rId2"/>
            </p:custDataLst>
          </p:nvPr>
        </p:nvSpPr>
        <p:spPr>
          <a:xfrm>
            <a:off x="457200" y="152401"/>
            <a:ext cx="8229600" cy="1142999"/>
          </a:xfrm>
        </p:spPr>
        <p:txBody>
          <a:bodyPr>
            <a:normAutofit fontScale="90000"/>
          </a:bodyPr>
          <a:lstStyle/>
          <a:p>
            <a:pPr eaLnBrk="1" hangingPunct="1">
              <a:defRPr/>
            </a:pPr>
            <a:r>
              <a:rPr lang="fr-CA" sz="4000" dirty="0" smtClean="0"/>
              <a:t>Inspecteurs fédéraux – rapport 2015</a:t>
            </a:r>
            <a:br>
              <a:rPr lang="fr-CA" sz="4000" dirty="0" smtClean="0"/>
            </a:br>
            <a:r>
              <a:rPr lang="fr-CA" sz="4000" dirty="0" smtClean="0"/>
              <a:t>Recommandations</a:t>
            </a:r>
          </a:p>
        </p:txBody>
      </p:sp>
      <p:sp>
        <p:nvSpPr>
          <p:cNvPr id="2" name="TextBox 1"/>
          <p:cNvSpPr txBox="1"/>
          <p:nvPr/>
        </p:nvSpPr>
        <p:spPr>
          <a:xfrm>
            <a:off x="190500" y="1600200"/>
            <a:ext cx="8991600" cy="3970318"/>
          </a:xfrm>
          <a:prstGeom prst="rect">
            <a:avLst/>
          </a:prstGeom>
          <a:noFill/>
        </p:spPr>
        <p:txBody>
          <a:bodyPr wrap="square" rtlCol="0">
            <a:spAutoFit/>
          </a:bodyPr>
          <a:lstStyle/>
          <a:p>
            <a:pPr marL="514350" indent="-514350">
              <a:buFont typeface="+mj-lt"/>
              <a:buAutoNum type="arabicParenR" startAt="9"/>
            </a:pPr>
            <a:r>
              <a:rPr lang="fr-CA" sz="2800" dirty="0" smtClean="0"/>
              <a:t>La restauration des Services de prévention des incendies au Programme du Travail. Cette responsabilité d’effectuer des inspections préventive dans les départements du gouvernement fédéral, les corporations de la couronne et sur les réserves des premières nations a été éliminé en 2013.</a:t>
            </a:r>
          </a:p>
          <a:p>
            <a:pPr marL="514350" indent="-514350">
              <a:buFont typeface="+mj-lt"/>
              <a:buAutoNum type="arabicParenR" startAt="9"/>
            </a:pPr>
            <a:endParaRPr lang="fr-CA" sz="2800" dirty="0"/>
          </a:p>
          <a:p>
            <a:pPr marL="514350" indent="-514350">
              <a:buFont typeface="+mj-lt"/>
              <a:buAutoNum type="arabicParenR" startAt="9"/>
            </a:pPr>
            <a:r>
              <a:rPr lang="fr-CA" sz="2800" dirty="0" smtClean="0"/>
              <a:t>Rendre la partie II du Code canadien du travail applicable à tous les employés de Parlement canadien.</a:t>
            </a:r>
            <a:endParaRPr lang="en-US" sz="2800" dirty="0"/>
          </a:p>
        </p:txBody>
      </p:sp>
    </p:spTree>
    <p:extLst>
      <p:ext uri="{BB962C8B-B14F-4D97-AF65-F5344CB8AC3E}">
        <p14:creationId xmlns:p14="http://schemas.microsoft.com/office/powerpoint/2010/main" val="43237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custDataLst>
              <p:tags r:id="rId1"/>
            </p:custDataLst>
          </p:nvPr>
        </p:nvSpPr>
        <p:spPr/>
        <p:txBody>
          <a:bodyPr/>
          <a:lstStyle/>
          <a:p>
            <a:pPr>
              <a:defRPr/>
            </a:pPr>
            <a:fld id="{0F6736E2-2283-4B4D-BD0A-1CBE09E21109}" type="slidenum">
              <a:rPr lang="fr-CA"/>
              <a:pPr>
                <a:defRPr/>
              </a:pPr>
              <a:t>46</a:t>
            </a:fld>
            <a:endParaRPr lang="fr-CA" dirty="0"/>
          </a:p>
        </p:txBody>
      </p:sp>
      <p:sp>
        <p:nvSpPr>
          <p:cNvPr id="92162" name="Rectangle 2"/>
          <p:cNvSpPr>
            <a:spLocks noGrp="1" noChangeArrowheads="1"/>
          </p:cNvSpPr>
          <p:nvPr>
            <p:ph type="title"/>
            <p:custDataLst>
              <p:tags r:id="rId2"/>
            </p:custDataLst>
          </p:nvPr>
        </p:nvSpPr>
        <p:spPr>
          <a:xfrm>
            <a:off x="457200" y="152401"/>
            <a:ext cx="8229600" cy="761999"/>
          </a:xfrm>
        </p:spPr>
        <p:txBody>
          <a:bodyPr/>
          <a:lstStyle/>
          <a:p>
            <a:pPr eaLnBrk="1" hangingPunct="1">
              <a:defRPr/>
            </a:pPr>
            <a:r>
              <a:rPr lang="fr-CA" sz="4000" dirty="0" smtClean="0"/>
              <a:t>Inspecteurs fédéraux</a:t>
            </a:r>
          </a:p>
        </p:txBody>
      </p:sp>
      <p:sp>
        <p:nvSpPr>
          <p:cNvPr id="60420" name="Rectangle 3"/>
          <p:cNvSpPr>
            <a:spLocks noGrp="1" noChangeArrowheads="1"/>
          </p:cNvSpPr>
          <p:nvPr>
            <p:ph type="body" sz="half" idx="1"/>
            <p:custDataLst>
              <p:tags r:id="rId3"/>
            </p:custDataLst>
          </p:nvPr>
        </p:nvSpPr>
        <p:spPr>
          <a:xfrm>
            <a:off x="228600" y="4114800"/>
            <a:ext cx="8801100" cy="2438400"/>
          </a:xfrm>
        </p:spPr>
        <p:txBody>
          <a:bodyPr>
            <a:normAutofit/>
          </a:bodyPr>
          <a:lstStyle/>
          <a:p>
            <a:pPr marL="0" indent="0" algn="ctr">
              <a:buNone/>
            </a:pPr>
            <a:r>
              <a:rPr lang="en-US" altLang="en-US" b="1" dirty="0" smtClean="0"/>
              <a:t>«</a:t>
            </a:r>
            <a:r>
              <a:rPr lang="fr-CA" b="1" i="1" dirty="0" smtClean="0"/>
              <a:t> Tout travailleur, toute travailleuse, a droit à un milieu de travail sain et sécuritaire. Vouloir nier ces droits et mettre les gens en danger, c'est tout simplement criminel. </a:t>
            </a:r>
            <a:r>
              <a:rPr lang="fr-CA" dirty="0" smtClean="0"/>
              <a:t>»</a:t>
            </a:r>
            <a:endParaRPr lang="en-US" dirty="0" smtClean="0"/>
          </a:p>
          <a:p>
            <a:pPr marL="0" indent="0" algn="ctr">
              <a:buNone/>
            </a:pPr>
            <a:r>
              <a:rPr lang="en-US" altLang="en-US" sz="1900" dirty="0" smtClean="0"/>
              <a:t>Robyn Benson, </a:t>
            </a:r>
            <a:r>
              <a:rPr lang="fr-CA" sz="1900" dirty="0" smtClean="0"/>
              <a:t>présidente nationale de l’Alliance de la Fonction publique du Canada</a:t>
            </a:r>
            <a:endParaRPr lang="en-US" sz="1900" dirty="0" smtClean="0"/>
          </a:p>
          <a:p>
            <a:pPr marL="0" indent="0" algn="ctr">
              <a:buNone/>
            </a:pPr>
            <a:endParaRPr lang="en-US" altLang="en-US" sz="1900" dirty="0"/>
          </a:p>
        </p:txBody>
      </p:sp>
      <p:pic>
        <p:nvPicPr>
          <p:cNvPr id="6" name="Picture 2" descr="http://img.src.ca/2013/06/03/635x357/130603_hi49v_rci-robyn-benson_sn63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143000"/>
            <a:ext cx="5029200" cy="282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8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1854" y="0"/>
            <a:ext cx="8229600" cy="1143000"/>
          </a:xfrm>
        </p:spPr>
        <p:txBody>
          <a:bodyPr>
            <a:noAutofit/>
          </a:bodyPr>
          <a:lstStyle/>
          <a:p>
            <a:r>
              <a:rPr lang="fr-CA" sz="3600" dirty="0" smtClean="0"/>
              <a:t>Réformes touchant la sécurité ferroviaire : ce qu’en pense Transports Canada</a:t>
            </a:r>
            <a:endParaRPr lang="fr-CA" sz="3600" dirty="0"/>
          </a:p>
        </p:txBody>
      </p:sp>
      <p:sp>
        <p:nvSpPr>
          <p:cNvPr id="4" name="TextBox 3"/>
          <p:cNvSpPr txBox="1"/>
          <p:nvPr>
            <p:custDataLst>
              <p:tags r:id="rId2"/>
            </p:custDataLst>
          </p:nvPr>
        </p:nvSpPr>
        <p:spPr>
          <a:xfrm>
            <a:off x="199899" y="1094800"/>
            <a:ext cx="8763000" cy="4093428"/>
          </a:xfrm>
          <a:prstGeom prst="rect">
            <a:avLst/>
          </a:prstGeom>
          <a:noFill/>
        </p:spPr>
        <p:txBody>
          <a:bodyPr wrap="square" rtlCol="0">
            <a:spAutoFit/>
          </a:bodyPr>
          <a:lstStyle/>
          <a:p>
            <a:r>
              <a:rPr lang="fr-CA" sz="2000" dirty="0" smtClean="0"/>
              <a:t>Février 2014 : </a:t>
            </a:r>
          </a:p>
          <a:p>
            <a:pPr marL="285750" indent="-285750">
              <a:buFont typeface="Arial" panose="020B0604020202020204" pitchFamily="34" charset="0"/>
              <a:buChar char="•"/>
            </a:pPr>
            <a:r>
              <a:rPr lang="fr-CA" sz="2000" dirty="0" smtClean="0"/>
              <a:t>Transports Canada refuse d’expliquer pourquoi il accorde des exemptions aux  compagnies ferroviaires en ce qui concerne notamment l’inspection des freins et les règles de sécurité, sous prétexte qu’il s’agit de renseignements privés.</a:t>
            </a:r>
          </a:p>
          <a:p>
            <a:pPr marL="285750" indent="-285750">
              <a:buFont typeface="Arial" panose="020B0604020202020204" pitchFamily="34" charset="0"/>
              <a:buChar char="•"/>
            </a:pPr>
            <a:endParaRPr lang="fr-CA" sz="2000" dirty="0" smtClean="0"/>
          </a:p>
          <a:p>
            <a:pPr marL="285750" indent="-285750">
              <a:buFont typeface="Arial" panose="020B0604020202020204" pitchFamily="34" charset="0"/>
              <a:buChar char="•"/>
            </a:pPr>
            <a:r>
              <a:rPr lang="fr-CA" sz="2000" dirty="0" smtClean="0"/>
              <a:t>Des reportages diffusés récemment révèlent que le CN et le CP ont été exemptés de l’application de certaines règles et ordonnances par l’Office des transports du Canada au cours des dernières années.</a:t>
            </a:r>
          </a:p>
          <a:p>
            <a:endParaRPr lang="fr-CA" sz="2000" dirty="0" smtClean="0"/>
          </a:p>
          <a:p>
            <a:r>
              <a:rPr lang="fr-CA" sz="2000" dirty="0" smtClean="0"/>
              <a:t>L’ex-Ministre Conservatrice </a:t>
            </a:r>
            <a:r>
              <a:rPr lang="fr-CA" sz="2000" dirty="0" smtClean="0"/>
              <a:t>Lisa Raitt:</a:t>
            </a:r>
          </a:p>
          <a:p>
            <a:r>
              <a:rPr lang="fr-CA" sz="2000" dirty="0" smtClean="0"/>
              <a:t>« Nous ne pouvons fournir de détails concernant les demandes d’exemption, car les renseignements relèvent d’une tierce partie et sont assujettis aux règlements sur la protection des renseignements personnels. »</a:t>
            </a:r>
          </a:p>
        </p:txBody>
      </p:sp>
      <p:sp>
        <p:nvSpPr>
          <p:cNvPr id="3" name="Slide Number Placeholder 2"/>
          <p:cNvSpPr>
            <a:spLocks noGrp="1"/>
          </p:cNvSpPr>
          <p:nvPr>
            <p:ph type="sldNum" sz="quarter" idx="12"/>
          </p:nvPr>
        </p:nvSpPr>
        <p:spPr/>
        <p:txBody>
          <a:bodyPr/>
          <a:lstStyle/>
          <a:p>
            <a:fld id="{14BC654C-8D77-4D5A-B674-D4FB39CE8EF8}" type="slidenum">
              <a:rPr lang="en-US" smtClean="0"/>
              <a:pPr/>
              <a:t>5</a:t>
            </a:fld>
            <a:endParaRPr lang="en-US"/>
          </a:p>
        </p:txBody>
      </p:sp>
      <p:pic>
        <p:nvPicPr>
          <p:cNvPr id="5" name="Picture 8" descr="http://www.gvgc.org/Logos/Tc_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73" y="5715000"/>
            <a:ext cx="5090746" cy="6284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espite Transport Minister Lisa Raitt's tough talk about rail safety, her ministry continues to allow safety exemptions to rail freight carriers outside of public scrutin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188228"/>
            <a:ext cx="2656300" cy="149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892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fr-CA" sz="3600" dirty="0" smtClean="0">
                <a:solidFill>
                  <a:prstClr val="black"/>
                </a:solidFill>
              </a:rPr>
              <a:t>Réformes touchant la sécurité ferroviaire : ce qu’en pense Transports Canada</a:t>
            </a:r>
            <a:endParaRPr lang="fr-CA" dirty="0"/>
          </a:p>
        </p:txBody>
      </p:sp>
      <p:sp>
        <p:nvSpPr>
          <p:cNvPr id="4" name="TextBox 3"/>
          <p:cNvSpPr txBox="1"/>
          <p:nvPr/>
        </p:nvSpPr>
        <p:spPr>
          <a:xfrm>
            <a:off x="205154" y="1371600"/>
            <a:ext cx="8763000" cy="3170099"/>
          </a:xfrm>
          <a:prstGeom prst="rect">
            <a:avLst/>
          </a:prstGeom>
          <a:noFill/>
        </p:spPr>
        <p:txBody>
          <a:bodyPr wrap="square" rtlCol="0">
            <a:spAutoFit/>
          </a:bodyPr>
          <a:lstStyle/>
          <a:p>
            <a:r>
              <a:rPr lang="fr-CA" sz="2000" dirty="0" smtClean="0"/>
              <a:t>Justin Trudeau au Parlement commentant sur le </a:t>
            </a:r>
            <a:r>
              <a:rPr lang="fr-FR" sz="2000" dirty="0"/>
              <a:t>rapport d’automne 2013 du vérificateur général </a:t>
            </a:r>
            <a:r>
              <a:rPr lang="fr-CA" sz="2000" dirty="0" smtClean="0"/>
              <a:t>: </a:t>
            </a:r>
          </a:p>
          <a:p>
            <a:pPr marL="285750" indent="-285750">
              <a:buFont typeface="Arial" panose="020B0604020202020204" pitchFamily="34" charset="0"/>
              <a:buChar char="•"/>
            </a:pPr>
            <a:r>
              <a:rPr lang="fr-CA" sz="2000" dirty="0"/>
              <a:t>« </a:t>
            </a:r>
            <a:r>
              <a:rPr lang="fr-FR" sz="2000" dirty="0" smtClean="0"/>
              <a:t>Le rapport confirme </a:t>
            </a:r>
            <a:r>
              <a:rPr lang="fr-FR" sz="2000" dirty="0"/>
              <a:t>encore une fois l’incapacité du gouvernement conservateur à assurer la sécurité des Canadiennes et des Canadiens, et ce, aux niveaux les plus élémentaires, tels que la sécurité ferroviaire et alimentaire</a:t>
            </a:r>
            <a:r>
              <a:rPr lang="fr-FR" sz="2000" dirty="0" smtClean="0"/>
              <a:t>.</a:t>
            </a:r>
            <a:r>
              <a:rPr lang="fr-CA" sz="2000" dirty="0"/>
              <a:t> » </a:t>
            </a:r>
            <a:endParaRPr lang="fr-FR" sz="2000" dirty="0"/>
          </a:p>
          <a:p>
            <a:endParaRPr lang="fr-CA" sz="2000" dirty="0" smtClean="0"/>
          </a:p>
          <a:p>
            <a:pPr marL="285750" indent="-285750">
              <a:buFont typeface="Arial" panose="020B0604020202020204" pitchFamily="34" charset="0"/>
              <a:buChar char="•"/>
            </a:pPr>
            <a:r>
              <a:rPr lang="fr-CA" sz="2000" dirty="0" smtClean="0"/>
              <a:t>« </a:t>
            </a:r>
            <a:r>
              <a:rPr lang="fr-FR" sz="2000" dirty="0" smtClean="0"/>
              <a:t>Les </a:t>
            </a:r>
            <a:r>
              <a:rPr lang="fr-FR" sz="2000" dirty="0"/>
              <a:t>informations de base concernant des données aussi cruciales que les sections de voies ferrées utilisées pour transporter des matières dangereuses et l’état des ponts ferroviaires sont insuffisantes. Les Canadiennes et les Canadiens méritent un gouvernement agira afin de garantir leur sécurité. </a:t>
            </a:r>
            <a:r>
              <a:rPr lang="fr-FR" sz="2000" dirty="0" smtClean="0"/>
              <a:t>»</a:t>
            </a:r>
            <a:endParaRPr lang="fr-FR" sz="2000" dirty="0"/>
          </a:p>
        </p:txBody>
      </p:sp>
      <p:sp>
        <p:nvSpPr>
          <p:cNvPr id="3" name="Slide Number Placeholder 2"/>
          <p:cNvSpPr>
            <a:spLocks noGrp="1"/>
          </p:cNvSpPr>
          <p:nvPr>
            <p:ph type="sldNum" sz="quarter" idx="12"/>
          </p:nvPr>
        </p:nvSpPr>
        <p:spPr/>
        <p:txBody>
          <a:bodyPr/>
          <a:lstStyle/>
          <a:p>
            <a:fld id="{14BC654C-8D77-4D5A-B674-D4FB39CE8EF8}" type="slidenum">
              <a:rPr lang="en-US" smtClean="0"/>
              <a:t>6</a:t>
            </a:fld>
            <a:endParaRPr lang="en-US"/>
          </a:p>
        </p:txBody>
      </p:sp>
      <p:pic>
        <p:nvPicPr>
          <p:cNvPr id="6" name="Picture 4" descr="http://allwonmedia.com/www/uploads/2013/09/j-trudea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5444" y="4527804"/>
            <a:ext cx="3721100" cy="208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52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1143000"/>
          </a:xfrm>
        </p:spPr>
        <p:txBody>
          <a:bodyPr>
            <a:noAutofit/>
          </a:bodyPr>
          <a:lstStyle/>
          <a:p>
            <a:r>
              <a:rPr lang="fr-CA" sz="3600" dirty="0" smtClean="0"/>
              <a:t>Réformes touchant la sécurité aérienne :</a:t>
            </a:r>
            <a:br>
              <a:rPr lang="fr-CA" sz="3600" dirty="0" smtClean="0"/>
            </a:br>
            <a:r>
              <a:rPr lang="fr-CA" sz="3600" dirty="0" smtClean="0"/>
              <a:t>ce qu’en pense Transports Canada</a:t>
            </a:r>
            <a:endParaRPr lang="fr-CA" sz="3600" dirty="0"/>
          </a:p>
        </p:txBody>
      </p:sp>
      <p:sp>
        <p:nvSpPr>
          <p:cNvPr id="4" name="TextBox 3"/>
          <p:cNvSpPr txBox="1"/>
          <p:nvPr>
            <p:custDataLst>
              <p:tags r:id="rId2"/>
            </p:custDataLst>
          </p:nvPr>
        </p:nvSpPr>
        <p:spPr>
          <a:xfrm>
            <a:off x="381000" y="4495800"/>
            <a:ext cx="8382000" cy="2031325"/>
          </a:xfrm>
          <a:prstGeom prst="rect">
            <a:avLst/>
          </a:prstGeom>
          <a:noFill/>
        </p:spPr>
        <p:txBody>
          <a:bodyPr wrap="square" rtlCol="0">
            <a:spAutoFit/>
          </a:bodyPr>
          <a:lstStyle/>
          <a:p>
            <a:pPr marL="285750" indent="-285750">
              <a:buFont typeface="Arial" panose="020B0604020202020204" pitchFamily="34" charset="0"/>
              <a:buChar char="•"/>
            </a:pPr>
            <a:r>
              <a:rPr lang="fr-CA" dirty="0" smtClean="0"/>
              <a:t>« Les inspecteurs de Transports Canada s’éloignent de plus en plus de leur rôle de surveillance réglementaire. Il y a moins de surveillance et c’est une tendance inquiétante pour la sécurité aérienne », affirme le syndicat représentant les inspecteurs au ministère des Transports.</a:t>
            </a:r>
          </a:p>
          <a:p>
            <a:pPr marL="285750" indent="-285750">
              <a:buFont typeface="Arial" panose="020B0604020202020204" pitchFamily="34" charset="0"/>
              <a:buChar char="•"/>
            </a:pPr>
            <a:r>
              <a:rPr lang="fr-CA" dirty="0" smtClean="0"/>
              <a:t>L’Organisation de l’aviation civile internationale (OACI) s’inquiète de l’impact des systèmes de gestion de la sécurité (SGS) du secteur aérien, qui donnent de plus en plus de poids à l’industrie aérienne pour la surveillance et l’autoréglementation.</a:t>
            </a:r>
            <a:endParaRPr lang="fr-CA" dirty="0"/>
          </a:p>
        </p:txBody>
      </p:sp>
      <p:pic>
        <p:nvPicPr>
          <p:cNvPr id="3074" name="Picture 2"/>
          <p:cNvPicPr>
            <a:picLocks noGrp="1" noChangeAspect="1" noChangeArrowheads="1"/>
          </p:cNvPicPr>
          <p:nvPr>
            <p:ph idx="1"/>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1371600"/>
            <a:ext cx="5181600" cy="291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pPr/>
              <a:t>7</a:t>
            </a:fld>
            <a:endParaRPr lang="en-US"/>
          </a:p>
        </p:txBody>
      </p:sp>
    </p:spTree>
    <p:extLst>
      <p:ext uri="{BB962C8B-B14F-4D97-AF65-F5344CB8AC3E}">
        <p14:creationId xmlns:p14="http://schemas.microsoft.com/office/powerpoint/2010/main" val="181852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914400"/>
          </a:xfrm>
        </p:spPr>
        <p:txBody>
          <a:bodyPr>
            <a:normAutofit fontScale="90000"/>
          </a:bodyPr>
          <a:lstStyle/>
          <a:p>
            <a:r>
              <a:rPr lang="fr-CA" dirty="0" smtClean="0"/>
              <a:t>Réformes touchant la salubrité des aliments : qu’en est-il au juste?</a:t>
            </a:r>
            <a:endParaRPr lang="fr-CA" dirty="0"/>
          </a:p>
        </p:txBody>
      </p:sp>
      <p:sp>
        <p:nvSpPr>
          <p:cNvPr id="4" name="TextBox 3"/>
          <p:cNvSpPr txBox="1"/>
          <p:nvPr>
            <p:custDataLst>
              <p:tags r:id="rId2"/>
            </p:custDataLst>
          </p:nvPr>
        </p:nvSpPr>
        <p:spPr>
          <a:xfrm>
            <a:off x="152400" y="4114800"/>
            <a:ext cx="8839199" cy="2462213"/>
          </a:xfrm>
          <a:prstGeom prst="rect">
            <a:avLst/>
          </a:prstGeom>
          <a:noFill/>
        </p:spPr>
        <p:txBody>
          <a:bodyPr wrap="square" rtlCol="0">
            <a:spAutoFit/>
          </a:bodyPr>
          <a:lstStyle/>
          <a:p>
            <a:pPr marL="285750" indent="-285750">
              <a:buFont typeface="Arial" panose="020B0604020202020204" pitchFamily="34" charset="0"/>
              <a:buChar char="•"/>
            </a:pPr>
            <a:r>
              <a:rPr lang="fr-CA" sz="2200" dirty="0" smtClean="0"/>
              <a:t>Le stress au travail perturbe l’Agence canadienne d’inspection des aliments (ACIA) : les employés sont trois fois plus nombreux à recourir à des services de counseling que la moyenne des employés fédéraux.</a:t>
            </a:r>
          </a:p>
          <a:p>
            <a:pPr marL="285750" indent="-285750">
              <a:buFont typeface="Arial" panose="020B0604020202020204" pitchFamily="34" charset="0"/>
              <a:buChar char="•"/>
            </a:pPr>
            <a:r>
              <a:rPr lang="fr-CA" sz="2200" dirty="0" smtClean="0"/>
              <a:t>Le Syndicat de l’Agriculture signale que cette hausse importante coïncide avec les réductions de personnel et autres compressions à l’ACIA.</a:t>
            </a:r>
          </a:p>
          <a:p>
            <a:pPr marL="285750" indent="-285750">
              <a:buFont typeface="Arial" panose="020B0604020202020204" pitchFamily="34" charset="0"/>
              <a:buChar char="•"/>
            </a:pPr>
            <a:r>
              <a:rPr lang="fr-CA" sz="2200" dirty="0" smtClean="0"/>
              <a:t>Tant que ce ne sera pas fait, l’employeur condamne les employés à l’échec, avec les coûts humains qui s’ensuivent.</a:t>
            </a:r>
          </a:p>
        </p:txBody>
      </p:sp>
      <p:pic>
        <p:nvPicPr>
          <p:cNvPr id="4099" name="Picture 3"/>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1219200"/>
            <a:ext cx="3124200" cy="26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1215677"/>
            <a:ext cx="3962400" cy="265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pPr/>
              <a:t>8</a:t>
            </a:fld>
            <a:endParaRPr lang="en-US"/>
          </a:p>
        </p:txBody>
      </p:sp>
    </p:spTree>
    <p:extLst>
      <p:ext uri="{BB962C8B-B14F-4D97-AF65-F5344CB8AC3E}">
        <p14:creationId xmlns:p14="http://schemas.microsoft.com/office/powerpoint/2010/main" val="2240655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914400"/>
          </a:xfrm>
        </p:spPr>
        <p:txBody>
          <a:bodyPr>
            <a:normAutofit fontScale="90000"/>
          </a:bodyPr>
          <a:lstStyle/>
          <a:p>
            <a:r>
              <a:rPr lang="fr-CA" dirty="0" smtClean="0"/>
              <a:t>Réformes touchant la salubrité des aliments : qu’en est-il au juste?</a:t>
            </a:r>
            <a:endParaRPr lang="fr-CA" dirty="0"/>
          </a:p>
        </p:txBody>
      </p:sp>
      <p:sp>
        <p:nvSpPr>
          <p:cNvPr id="4" name="TextBox 3"/>
          <p:cNvSpPr txBox="1"/>
          <p:nvPr>
            <p:custDataLst>
              <p:tags r:id="rId2"/>
            </p:custDataLst>
          </p:nvPr>
        </p:nvSpPr>
        <p:spPr>
          <a:xfrm>
            <a:off x="152400" y="4114800"/>
            <a:ext cx="8839200" cy="2554545"/>
          </a:xfrm>
          <a:prstGeom prst="rect">
            <a:avLst/>
          </a:prstGeom>
          <a:noFill/>
        </p:spPr>
        <p:txBody>
          <a:bodyPr wrap="square" rtlCol="0">
            <a:spAutoFit/>
          </a:bodyPr>
          <a:lstStyle/>
          <a:p>
            <a:pPr marL="285750" indent="-285750">
              <a:buFont typeface="Arial" panose="020B0604020202020204" pitchFamily="34" charset="0"/>
              <a:buChar char="•"/>
            </a:pPr>
            <a:r>
              <a:rPr lang="fr-CA" sz="2000" dirty="0" smtClean="0"/>
              <a:t>Le service d’inspection des aliments des États-Unis accorde une faible note au Canada et réclame une meilleure surveillance de la qualité des viandes (7 janvier 2014).</a:t>
            </a:r>
          </a:p>
          <a:p>
            <a:pPr marL="285750" indent="-285750">
              <a:buFont typeface="Arial" panose="020B0604020202020204" pitchFamily="34" charset="0"/>
              <a:buChar char="•"/>
            </a:pPr>
            <a:r>
              <a:rPr lang="fr-CA" sz="2000" dirty="0" smtClean="0"/>
              <a:t>Le système canadien de salubrité des aliments a été scruté à la loupe en raison des cas de listériose provenant de l’usine Maple Leafs à Toronto qui avaient fait 22 victimes en 2008, et de la contamination à l’</a:t>
            </a:r>
            <a:r>
              <a:rPr lang="fr-CA" sz="2000" i="1" dirty="0" smtClean="0"/>
              <a:t>E. coli</a:t>
            </a:r>
            <a:r>
              <a:rPr lang="fr-CA" sz="2000" dirty="0" smtClean="0"/>
              <a:t> survenue en 2012 à l’ancien abattoir de XL Foods, près de Brooks en Alberta, ce qui avait mené au plus important rappel de viande au Canada.</a:t>
            </a:r>
          </a:p>
        </p:txBody>
      </p:sp>
      <p:pic>
        <p:nvPicPr>
          <p:cNvPr id="4099" name="Picture 3"/>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533401" y="1173847"/>
            <a:ext cx="3124200" cy="267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1164698"/>
            <a:ext cx="4038600" cy="270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4BC654C-8D77-4D5A-B674-D4FB39CE8EF8}" type="slidenum">
              <a:rPr lang="en-US" smtClean="0"/>
              <a:pPr/>
              <a:t>9</a:t>
            </a:fld>
            <a:endParaRPr lang="en-US"/>
          </a:p>
        </p:txBody>
      </p:sp>
    </p:spTree>
    <p:extLst>
      <p:ext uri="{BB962C8B-B14F-4D97-AF65-F5344CB8AC3E}">
        <p14:creationId xmlns:p14="http://schemas.microsoft.com/office/powerpoint/2010/main" val="33319837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2418</TotalTime>
  <Words>2824</Words>
  <Application>Microsoft Office PowerPoint</Application>
  <PresentationFormat>On-screen Show (4:3)</PresentationFormat>
  <Paragraphs>312</Paragraphs>
  <Slides>46</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Verdana</vt:lpstr>
      <vt:lpstr>Wingdings</vt:lpstr>
      <vt:lpstr>Office Theme</vt:lpstr>
      <vt:lpstr>Projet de loi C-4 Changements à la Partie II du Code canadien du travail</vt:lpstr>
      <vt:lpstr>Conservatisme économique : plus de liberté, moins d’intervention de l’État</vt:lpstr>
      <vt:lpstr>Maintenir un système exhaustif de contrôle de l’information</vt:lpstr>
      <vt:lpstr>Réformes touchant la sécurité ferroviaire : ce qu’en pense Transports Canada</vt:lpstr>
      <vt:lpstr>Réformes touchant la sécurité ferroviaire : ce qu’en pense Transports Canada</vt:lpstr>
      <vt:lpstr>Réformes touchant la sécurité ferroviaire : ce qu’en pense Transports Canada</vt:lpstr>
      <vt:lpstr>Réformes touchant la sécurité aérienne : ce qu’en pense Transports Canada</vt:lpstr>
      <vt:lpstr>Réformes touchant la salubrité des aliments : qu’en est-il au juste?</vt:lpstr>
      <vt:lpstr>Réformes touchant la salubrité des aliments : qu’en est-il au juste?</vt:lpstr>
      <vt:lpstr>Réformes touchant la salubrité des grains : qu’en est-il au juste?</vt:lpstr>
      <vt:lpstr>La science dans l’intérêt public?</vt:lpstr>
      <vt:lpstr>Loi du silence : une mesure idéologique pour faire taire la science</vt:lpstr>
      <vt:lpstr>Analyse du Centre canadien de politiques alternatives</vt:lpstr>
      <vt:lpstr>Analyse du Centre canadien de politiques alternatives</vt:lpstr>
      <vt:lpstr>C-4 – Enquêtes et inspections</vt:lpstr>
      <vt:lpstr>C-4 – Enquêtes et inspections</vt:lpstr>
      <vt:lpstr>C-4 – Enquêtes et inspections</vt:lpstr>
      <vt:lpstr>La nouvelle définition du « danger »</vt:lpstr>
      <vt:lpstr>La nouvelle définition du « danger »</vt:lpstr>
      <vt:lpstr>La nouvelle définition du « danger »</vt:lpstr>
      <vt:lpstr>La nouvelle définition du « danger »</vt:lpstr>
      <vt:lpstr>La nouvelle définition du « danger »</vt:lpstr>
      <vt:lpstr>La nouvelle définition du « danger »</vt:lpstr>
      <vt:lpstr>La nouvelle définition du « danger »</vt:lpstr>
      <vt:lpstr>Droit de refuser un travail dangereux Articles 128 de la partie II du Code canadien du travail</vt:lpstr>
      <vt:lpstr>Droit de refuser un travail dangereux Articles 128 de la partie II du Code canadien du travail</vt:lpstr>
      <vt:lpstr>Droit de refuser un travail dangereux Articles 129 de la partie II du Code canadien du travail</vt:lpstr>
      <vt:lpstr>Droit de refuser un travail dangereux Articles 129 de la partie II du Code canadien du travail</vt:lpstr>
      <vt:lpstr>Droit de refuser un travail dangereux Articles 129 de la partie II du Code canadien du travail</vt:lpstr>
      <vt:lpstr>Droit de refuser un travail dangereux Articles 129 de la partie II du Code canadien du travail</vt:lpstr>
      <vt:lpstr>Inspecteurs fédéraux</vt:lpstr>
      <vt:lpstr>Inspecteurs fédéraux</vt:lpstr>
      <vt:lpstr>Inspecteurs fédéraux</vt:lpstr>
      <vt:lpstr>Inspecteurs fédéraux</vt:lpstr>
      <vt:lpstr>Inspecteurs fédéraux – rapport 2015</vt:lpstr>
      <vt:lpstr>Inspecteurs fédéraux – rapport 2015</vt:lpstr>
      <vt:lpstr>Inspecteurs fédéraux – rapport 2015</vt:lpstr>
      <vt:lpstr>ENJEUX</vt:lpstr>
      <vt:lpstr>ENJEUX</vt:lpstr>
      <vt:lpstr>Inspecteurs fédéraux</vt:lpstr>
      <vt:lpstr>Inspecteurs fédéraux – rapport 2015 Recommandations</vt:lpstr>
      <vt:lpstr>Inspecteurs fédéraux – rapport 2015 Recommandations</vt:lpstr>
      <vt:lpstr>Inspecteurs fédéraux – rapport 2015 Recommandations</vt:lpstr>
      <vt:lpstr>Inspecteurs fédéraux – rapport 2015 Recommandations</vt:lpstr>
      <vt:lpstr>Inspecteurs fédéraux – rapport 2015 Recommandations</vt:lpstr>
      <vt:lpstr>Inspecteurs fédéraux</vt:lpstr>
    </vt:vector>
  </TitlesOfParts>
  <Company>PSAC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C-4: Changes to the Canada Labour Code Part II</dc:title>
  <dc:creator>ws001802</dc:creator>
  <cp:lastModifiedBy>Denis St-Jean</cp:lastModifiedBy>
  <cp:revision>192</cp:revision>
  <cp:lastPrinted>2014-09-03T12:19:48Z</cp:lastPrinted>
  <dcterms:created xsi:type="dcterms:W3CDTF">2014-04-15T13:54:46Z</dcterms:created>
  <dcterms:modified xsi:type="dcterms:W3CDTF">2015-10-26T13:25:16Z</dcterms:modified>
</cp:coreProperties>
</file>